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9" r:id="rId2"/>
    <p:sldId id="270" r:id="rId3"/>
    <p:sldId id="266" r:id="rId4"/>
    <p:sldId id="259" r:id="rId5"/>
    <p:sldId id="258" r:id="rId6"/>
    <p:sldId id="268" r:id="rId7"/>
    <p:sldId id="271" r:id="rId8"/>
    <p:sldId id="273" r:id="rId9"/>
    <p:sldId id="274" r:id="rId10"/>
    <p:sldId id="276" r:id="rId11"/>
    <p:sldId id="275"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8" autoAdjust="0"/>
    <p:restoredTop sz="91158" autoAdjust="0"/>
  </p:normalViewPr>
  <p:slideViewPr>
    <p:cSldViewPr snapToGrid="0" snapToObjects="1">
      <p:cViewPr varScale="1">
        <p:scale>
          <a:sx n="122" d="100"/>
          <a:sy n="122" d="100"/>
        </p:scale>
        <p:origin x="2037" y="6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25761-E9B1-400E-8901-7962A5A95172}" type="datetimeFigureOut">
              <a:rPr lang="zh-TW" altLang="en-US" smtClean="0"/>
              <a:t>2025/8/28</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2898A-E343-4CA0-85C5-F86A93E879F4}" type="slidenum">
              <a:rPr lang="zh-TW" altLang="en-US" smtClean="0"/>
              <a:t>‹#›</a:t>
            </a:fld>
            <a:endParaRPr lang="zh-TW" altLang="en-US"/>
          </a:p>
        </p:txBody>
      </p:sp>
    </p:spTree>
    <p:extLst>
      <p:ext uri="{BB962C8B-B14F-4D97-AF65-F5344CB8AC3E}">
        <p14:creationId xmlns:p14="http://schemas.microsoft.com/office/powerpoint/2010/main" val="204042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72898A-E343-4CA0-85C5-F86A93E879F4}" type="slidenum">
              <a:rPr lang="zh-TW" altLang="en-US" smtClean="0"/>
              <a:t>1</a:t>
            </a:fld>
            <a:endParaRPr lang="zh-TW" altLang="en-US"/>
          </a:p>
        </p:txBody>
      </p:sp>
    </p:spTree>
    <p:extLst>
      <p:ext uri="{BB962C8B-B14F-4D97-AF65-F5344CB8AC3E}">
        <p14:creationId xmlns:p14="http://schemas.microsoft.com/office/powerpoint/2010/main" val="371317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72898A-E343-4CA0-85C5-F86A93E879F4}" type="slidenum">
              <a:rPr lang="zh-TW" altLang="en-US" smtClean="0"/>
              <a:t>3</a:t>
            </a:fld>
            <a:endParaRPr lang="zh-TW" altLang="en-US"/>
          </a:p>
        </p:txBody>
      </p:sp>
    </p:spTree>
    <p:extLst>
      <p:ext uri="{BB962C8B-B14F-4D97-AF65-F5344CB8AC3E}">
        <p14:creationId xmlns:p14="http://schemas.microsoft.com/office/powerpoint/2010/main" val="294765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E8C95F7-7397-7DBD-510E-52BF0183E15D}"/>
              </a:ext>
            </a:extLst>
          </p:cNvPr>
          <p:cNvSpPr txBox="1"/>
          <p:nvPr/>
        </p:nvSpPr>
        <p:spPr>
          <a:xfrm>
            <a:off x="2526518" y="208015"/>
            <a:ext cx="4329315" cy="461665"/>
          </a:xfrm>
          <a:prstGeom prst="rect">
            <a:avLst/>
          </a:prstGeom>
          <a:noFill/>
        </p:spPr>
        <p:txBody>
          <a:bodyPr wrap="square" rtlCol="0">
            <a:spAutoFit/>
          </a:bodyPr>
          <a:lstStyle/>
          <a:p>
            <a:pPr algn="ctr"/>
            <a:r>
              <a:rPr lang="zh-TW" altLang="en-US" sz="2400" dirty="0"/>
              <a:t>資料格式化</a:t>
            </a:r>
            <a:r>
              <a:rPr lang="en-US" altLang="zh-TW" sz="2400" dirty="0"/>
              <a:t>(</a:t>
            </a:r>
            <a:r>
              <a:rPr lang="zh-TW" altLang="en-US" sz="2400" dirty="0"/>
              <a:t>單選題</a:t>
            </a:r>
            <a:r>
              <a:rPr lang="en-US" altLang="zh-TW" sz="2400" dirty="0"/>
              <a:t>)</a:t>
            </a:r>
            <a:endParaRPr lang="zh-TW" altLang="en-US" sz="2400" dirty="0"/>
          </a:p>
        </p:txBody>
      </p:sp>
      <p:pic>
        <p:nvPicPr>
          <p:cNvPr id="10" name="圖片 9">
            <a:extLst>
              <a:ext uri="{FF2B5EF4-FFF2-40B4-BE49-F238E27FC236}">
                <a16:creationId xmlns:a16="http://schemas.microsoft.com/office/drawing/2014/main" id="{2B8CF75E-3CE3-7A6E-5D63-0EE6B722714A}"/>
              </a:ext>
            </a:extLst>
          </p:cNvPr>
          <p:cNvPicPr>
            <a:picLocks noChangeAspect="1"/>
          </p:cNvPicPr>
          <p:nvPr/>
        </p:nvPicPr>
        <p:blipFill>
          <a:blip r:embed="rId3"/>
          <a:stretch>
            <a:fillRect/>
          </a:stretch>
        </p:blipFill>
        <p:spPr>
          <a:xfrm>
            <a:off x="4572000" y="1402978"/>
            <a:ext cx="4329315" cy="4938399"/>
          </a:xfrm>
          <a:prstGeom prst="rect">
            <a:avLst/>
          </a:prstGeom>
        </p:spPr>
      </p:pic>
      <p:pic>
        <p:nvPicPr>
          <p:cNvPr id="12" name="圖片 11">
            <a:extLst>
              <a:ext uri="{FF2B5EF4-FFF2-40B4-BE49-F238E27FC236}">
                <a16:creationId xmlns:a16="http://schemas.microsoft.com/office/drawing/2014/main" id="{D3EE713E-67D6-BDAC-A460-D58967DACC09}"/>
              </a:ext>
            </a:extLst>
          </p:cNvPr>
          <p:cNvPicPr>
            <a:picLocks noChangeAspect="1"/>
          </p:cNvPicPr>
          <p:nvPr/>
        </p:nvPicPr>
        <p:blipFill>
          <a:blip r:embed="rId4"/>
          <a:stretch>
            <a:fillRect/>
          </a:stretch>
        </p:blipFill>
        <p:spPr>
          <a:xfrm>
            <a:off x="63544" y="1402978"/>
            <a:ext cx="4450185" cy="4957482"/>
          </a:xfrm>
          <a:prstGeom prst="rect">
            <a:avLst/>
          </a:prstGeom>
        </p:spPr>
      </p:pic>
      <p:sp>
        <p:nvSpPr>
          <p:cNvPr id="13" name="文字方塊 12">
            <a:extLst>
              <a:ext uri="{FF2B5EF4-FFF2-40B4-BE49-F238E27FC236}">
                <a16:creationId xmlns:a16="http://schemas.microsoft.com/office/drawing/2014/main" id="{25333D5F-BE2F-1F56-2E9C-7C108D1DB41C}"/>
              </a:ext>
            </a:extLst>
          </p:cNvPr>
          <p:cNvSpPr txBox="1"/>
          <p:nvPr/>
        </p:nvSpPr>
        <p:spPr>
          <a:xfrm>
            <a:off x="909918" y="909918"/>
            <a:ext cx="2541494" cy="369332"/>
          </a:xfrm>
          <a:prstGeom prst="rect">
            <a:avLst/>
          </a:prstGeom>
          <a:noFill/>
        </p:spPr>
        <p:txBody>
          <a:bodyPr wrap="square" rtlCol="0">
            <a:spAutoFit/>
          </a:bodyPr>
          <a:lstStyle/>
          <a:p>
            <a:pPr algn="ctr"/>
            <a:r>
              <a:rPr lang="zh-TW" altLang="en-US" dirty="0"/>
              <a:t>考古題</a:t>
            </a:r>
          </a:p>
        </p:txBody>
      </p:sp>
      <p:sp>
        <p:nvSpPr>
          <p:cNvPr id="14" name="文字方塊 13">
            <a:extLst>
              <a:ext uri="{FF2B5EF4-FFF2-40B4-BE49-F238E27FC236}">
                <a16:creationId xmlns:a16="http://schemas.microsoft.com/office/drawing/2014/main" id="{33CC6377-D7A6-758B-6E8A-285F68EC2327}"/>
              </a:ext>
            </a:extLst>
          </p:cNvPr>
          <p:cNvSpPr txBox="1"/>
          <p:nvPr/>
        </p:nvSpPr>
        <p:spPr>
          <a:xfrm>
            <a:off x="5692590" y="978068"/>
            <a:ext cx="1940858" cy="369332"/>
          </a:xfrm>
          <a:prstGeom prst="rect">
            <a:avLst/>
          </a:prstGeom>
          <a:noFill/>
        </p:spPr>
        <p:txBody>
          <a:bodyPr wrap="square" rtlCol="0">
            <a:spAutoFit/>
          </a:bodyPr>
          <a:lstStyle/>
          <a:p>
            <a:pPr algn="ctr"/>
            <a:r>
              <a:rPr lang="en-US" altLang="zh-TW" dirty="0"/>
              <a:t>Json </a:t>
            </a:r>
            <a:r>
              <a:rPr lang="zh-TW" altLang="en-US" dirty="0"/>
              <a:t>格式</a:t>
            </a:r>
          </a:p>
        </p:txBody>
      </p:sp>
    </p:spTree>
    <p:extLst>
      <p:ext uri="{BB962C8B-B14F-4D97-AF65-F5344CB8AC3E}">
        <p14:creationId xmlns:p14="http://schemas.microsoft.com/office/powerpoint/2010/main" val="392762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6D919A2-C472-ED5B-40E2-1B78DD37EB2E}"/>
              </a:ext>
            </a:extLst>
          </p:cNvPr>
          <p:cNvSpPr txBox="1"/>
          <p:nvPr/>
        </p:nvSpPr>
        <p:spPr>
          <a:xfrm>
            <a:off x="89646" y="170329"/>
            <a:ext cx="2393577" cy="584775"/>
          </a:xfrm>
          <a:prstGeom prst="rect">
            <a:avLst/>
          </a:prstGeom>
          <a:noFill/>
        </p:spPr>
        <p:txBody>
          <a:bodyPr wrap="square" rtlCol="0">
            <a:spAutoFit/>
          </a:bodyPr>
          <a:lstStyle/>
          <a:p>
            <a:r>
              <a:rPr lang="zh-TW" altLang="en-US" sz="3200" b="1" dirty="0"/>
              <a:t>假設情境</a:t>
            </a:r>
          </a:p>
        </p:txBody>
      </p:sp>
      <p:sp>
        <p:nvSpPr>
          <p:cNvPr id="5" name="文字方塊 4">
            <a:extLst>
              <a:ext uri="{FF2B5EF4-FFF2-40B4-BE49-F238E27FC236}">
                <a16:creationId xmlns:a16="http://schemas.microsoft.com/office/drawing/2014/main" id="{99F3E043-7414-DBA0-BE6C-D8220B046F00}"/>
              </a:ext>
            </a:extLst>
          </p:cNvPr>
          <p:cNvSpPr txBox="1"/>
          <p:nvPr/>
        </p:nvSpPr>
        <p:spPr>
          <a:xfrm>
            <a:off x="219636" y="1015938"/>
            <a:ext cx="6606988" cy="2462213"/>
          </a:xfrm>
          <a:prstGeom prst="rect">
            <a:avLst/>
          </a:prstGeom>
          <a:noFill/>
        </p:spPr>
        <p:txBody>
          <a:bodyPr wrap="square">
            <a:spAutoFit/>
          </a:bodyPr>
          <a:lstStyle/>
          <a:p>
            <a:pPr>
              <a:buNone/>
            </a:pPr>
            <a:r>
              <a:rPr lang="en-US" altLang="zh-TW" sz="1100" dirty="0"/>
              <a:t>question</a:t>
            </a:r>
            <a:r>
              <a:rPr lang="zh-TW" altLang="en-US" sz="1100" dirty="0"/>
              <a:t> </a:t>
            </a:r>
            <a:r>
              <a:rPr lang="en-US" altLang="zh-TW" sz="1100" dirty="0"/>
              <a:t>=</a:t>
            </a:r>
            <a:r>
              <a:rPr lang="zh-TW" altLang="en-US" sz="1100" dirty="0"/>
              <a:t> </a:t>
            </a:r>
            <a:r>
              <a:rPr lang="en-US" altLang="zh-TW" sz="1100" dirty="0"/>
              <a:t>{</a:t>
            </a:r>
          </a:p>
          <a:p>
            <a:pPr>
              <a:buNone/>
            </a:pPr>
            <a:r>
              <a:rPr lang="en-US" altLang="zh-TW" sz="1100" dirty="0"/>
              <a:t>        "grade": "7A",</a:t>
            </a:r>
          </a:p>
          <a:p>
            <a:pPr>
              <a:buNone/>
            </a:pPr>
            <a:r>
              <a:rPr lang="en-US" altLang="zh-TW" sz="1100" dirty="0"/>
              <a:t>        "subject": "</a:t>
            </a:r>
            <a:r>
              <a:rPr lang="zh-TW" altLang="en-US" sz="1100" dirty="0"/>
              <a:t>國文</a:t>
            </a:r>
            <a:r>
              <a:rPr lang="en-US" altLang="zh-TW" sz="1100" dirty="0"/>
              <a:t>",</a:t>
            </a:r>
          </a:p>
          <a:p>
            <a:pPr>
              <a:buNone/>
            </a:pPr>
            <a:r>
              <a:rPr lang="en-US" altLang="zh-TW" sz="1100" dirty="0"/>
              <a:t>        "publisher": "</a:t>
            </a:r>
            <a:r>
              <a:rPr lang="zh-TW" altLang="en-US" sz="1100" dirty="0"/>
              <a:t>翰林</a:t>
            </a:r>
            <a:r>
              <a:rPr lang="en-US" altLang="zh-TW" sz="1100" dirty="0"/>
              <a:t>",</a:t>
            </a:r>
          </a:p>
          <a:p>
            <a:pPr>
              <a:buNone/>
            </a:pPr>
            <a:r>
              <a:rPr lang="en-US" altLang="zh-TW" sz="1100" dirty="0"/>
              <a:t>        "chapter": "</a:t>
            </a:r>
            <a:r>
              <a:rPr lang="zh-TW" altLang="en-US" sz="1100" dirty="0"/>
              <a:t>夏夜</a:t>
            </a:r>
            <a:r>
              <a:rPr lang="en-US" altLang="zh-TW" sz="1100" dirty="0"/>
              <a:t>",</a:t>
            </a:r>
          </a:p>
          <a:p>
            <a:pPr>
              <a:buNone/>
            </a:pPr>
            <a:r>
              <a:rPr lang="en-US" altLang="zh-TW" sz="1100" dirty="0"/>
              <a:t>        "question": "</a:t>
            </a:r>
            <a:r>
              <a:rPr lang="zh-TW" altLang="en-US" sz="1100" dirty="0"/>
              <a:t>楊喚的</a:t>
            </a:r>
            <a:r>
              <a:rPr lang="en-US" altLang="zh-TW" sz="1100" dirty="0"/>
              <a:t>《</a:t>
            </a:r>
            <a:r>
              <a:rPr lang="zh-TW" altLang="en-US" sz="1100" dirty="0"/>
              <a:t>夏夜</a:t>
            </a:r>
            <a:r>
              <a:rPr lang="en-US" altLang="zh-TW" sz="1100" dirty="0"/>
              <a:t>》</a:t>
            </a:r>
            <a:r>
              <a:rPr lang="zh-TW" altLang="en-US" sz="1100" dirty="0"/>
              <a:t>一詩中，詩人透過哪些意象的描寫，營造出夏夜寧靜而充滿生機的氛圍？下列選項何者說明最為恰當？</a:t>
            </a:r>
            <a:r>
              <a:rPr lang="en-US" altLang="zh-TW" sz="1100" dirty="0"/>
              <a:t>",</a:t>
            </a:r>
          </a:p>
          <a:p>
            <a:pPr>
              <a:buNone/>
            </a:pPr>
            <a:r>
              <a:rPr lang="en-US" altLang="zh-TW" sz="1100" dirty="0"/>
              <a:t>        "options": {</a:t>
            </a:r>
          </a:p>
          <a:p>
            <a:pPr>
              <a:buNone/>
            </a:pPr>
            <a:r>
              <a:rPr lang="en-US" altLang="zh-TW" sz="1100" dirty="0"/>
              <a:t>            "A": "</a:t>
            </a:r>
            <a:r>
              <a:rPr lang="zh-TW" altLang="en-US" sz="1100" dirty="0"/>
              <a:t>「小河」的流動與「螢火蟲」的閃爍，象徵時間的快速流逝。</a:t>
            </a:r>
            <a:r>
              <a:rPr lang="en-US" altLang="zh-TW" sz="1100" dirty="0"/>
              <a:t>",</a:t>
            </a:r>
          </a:p>
          <a:p>
            <a:pPr>
              <a:buNone/>
            </a:pPr>
            <a:r>
              <a:rPr lang="en-US" altLang="zh-TW" sz="1100" dirty="0"/>
              <a:t>            "B": "</a:t>
            </a:r>
            <a:r>
              <a:rPr lang="zh-TW" altLang="en-US" sz="1100" dirty="0"/>
              <a:t>「小蟲」的歌唱與「青蛙」的鼓噪，展現夏夜的熱鬧喧囂。</a:t>
            </a:r>
            <a:r>
              <a:rPr lang="en-US" altLang="zh-TW" sz="1100" dirty="0"/>
              <a:t>",</a:t>
            </a:r>
          </a:p>
          <a:p>
            <a:pPr>
              <a:buNone/>
            </a:pPr>
            <a:r>
              <a:rPr lang="en-US" altLang="zh-TW" sz="1100" dirty="0"/>
              <a:t>            "C": "</a:t>
            </a:r>
            <a:r>
              <a:rPr lang="zh-TW" altLang="en-US" sz="1100" dirty="0"/>
              <a:t>「星星」的眨眼與「月亮」的微笑，運用擬人手法，使夏夜充滿童趣與生命力。</a:t>
            </a:r>
            <a:r>
              <a:rPr lang="en-US" altLang="zh-TW" sz="1100" dirty="0"/>
              <a:t>",</a:t>
            </a:r>
          </a:p>
          <a:p>
            <a:pPr>
              <a:buNone/>
            </a:pPr>
            <a:r>
              <a:rPr lang="en-US" altLang="zh-TW" sz="1100" dirty="0"/>
              <a:t>            "D": "</a:t>
            </a:r>
            <a:r>
              <a:rPr lang="zh-TW" altLang="en-US" sz="1100" dirty="0"/>
              <a:t>「夜風」的輕拂與「花草」的搖曳，暗示夏夜的涼爽與寂寥。</a:t>
            </a:r>
            <a:r>
              <a:rPr lang="en-US" altLang="zh-TW" sz="1100" dirty="0"/>
              <a:t>"</a:t>
            </a:r>
            <a:endParaRPr lang="zh-TW" altLang="en-US" sz="1100" dirty="0"/>
          </a:p>
          <a:p>
            <a:pPr>
              <a:buNone/>
            </a:pPr>
            <a:r>
              <a:rPr lang="zh-TW" altLang="en-US" sz="1100" dirty="0"/>
              <a:t>        </a:t>
            </a:r>
            <a:r>
              <a:rPr lang="en-US" altLang="zh-TW" sz="1100" dirty="0"/>
              <a:t>},</a:t>
            </a:r>
          </a:p>
          <a:p>
            <a:pPr>
              <a:buNone/>
            </a:pPr>
            <a:r>
              <a:rPr lang="en-US" altLang="zh-TW" sz="1100" dirty="0"/>
              <a:t>        "answer": "C",</a:t>
            </a:r>
          </a:p>
        </p:txBody>
      </p:sp>
      <p:sp>
        <p:nvSpPr>
          <p:cNvPr id="6" name="文字方塊 5">
            <a:extLst>
              <a:ext uri="{FF2B5EF4-FFF2-40B4-BE49-F238E27FC236}">
                <a16:creationId xmlns:a16="http://schemas.microsoft.com/office/drawing/2014/main" id="{AB521E67-EE78-EBEA-864A-B82773FEA8C6}"/>
              </a:ext>
            </a:extLst>
          </p:cNvPr>
          <p:cNvSpPr txBox="1"/>
          <p:nvPr/>
        </p:nvSpPr>
        <p:spPr>
          <a:xfrm>
            <a:off x="6598024" y="2744979"/>
            <a:ext cx="1963271" cy="523220"/>
          </a:xfrm>
          <a:prstGeom prst="rect">
            <a:avLst/>
          </a:prstGeom>
          <a:noFill/>
        </p:spPr>
        <p:txBody>
          <a:bodyPr wrap="square" rtlCol="0">
            <a:spAutoFit/>
          </a:bodyPr>
          <a:lstStyle/>
          <a:p>
            <a:pPr algn="ctr"/>
            <a:r>
              <a:rPr lang="zh-TW" altLang="en-US" sz="2800" dirty="0"/>
              <a:t>學生選擇</a:t>
            </a:r>
            <a:r>
              <a:rPr lang="en-US" altLang="zh-TW" sz="2800" dirty="0"/>
              <a:t>D</a:t>
            </a:r>
            <a:endParaRPr lang="zh-TW" altLang="en-US" sz="2800" dirty="0"/>
          </a:p>
        </p:txBody>
      </p:sp>
      <p:sp>
        <p:nvSpPr>
          <p:cNvPr id="7" name="文字方塊 6">
            <a:extLst>
              <a:ext uri="{FF2B5EF4-FFF2-40B4-BE49-F238E27FC236}">
                <a16:creationId xmlns:a16="http://schemas.microsoft.com/office/drawing/2014/main" id="{B1A82D89-3095-31AA-2102-8B2CD2254494}"/>
              </a:ext>
            </a:extLst>
          </p:cNvPr>
          <p:cNvSpPr txBox="1"/>
          <p:nvPr/>
        </p:nvSpPr>
        <p:spPr>
          <a:xfrm>
            <a:off x="219636" y="3806807"/>
            <a:ext cx="3446929" cy="830997"/>
          </a:xfrm>
          <a:prstGeom prst="rect">
            <a:avLst/>
          </a:prstGeom>
          <a:noFill/>
        </p:spPr>
        <p:txBody>
          <a:bodyPr wrap="square" rtlCol="0">
            <a:spAutoFit/>
          </a:bodyPr>
          <a:lstStyle/>
          <a:p>
            <a:r>
              <a:rPr lang="en-US" altLang="zh-TW" sz="1600" dirty="0"/>
              <a:t>AI </a:t>
            </a:r>
            <a:r>
              <a:rPr lang="zh-TW" altLang="en-US" sz="1600" dirty="0"/>
              <a:t>弱點分析：</a:t>
            </a:r>
            <a:endParaRPr lang="en-US" altLang="zh-TW" sz="1600" dirty="0"/>
          </a:p>
          <a:p>
            <a:pPr marL="285750" indent="-285750">
              <a:buFont typeface="Arial" panose="020B0604020202020204" pitchFamily="34" charset="0"/>
              <a:buChar char="•"/>
            </a:pPr>
            <a:r>
              <a:rPr lang="zh-TW" altLang="en-US" sz="1600" dirty="0"/>
              <a:t>學生選擇正確情況</a:t>
            </a:r>
            <a:r>
              <a:rPr lang="en-US" altLang="zh-TW" sz="1600" dirty="0"/>
              <a:t>:</a:t>
            </a:r>
          </a:p>
          <a:p>
            <a:pPr marL="285750" indent="-285750">
              <a:buFont typeface="Arial" panose="020B0604020202020204" pitchFamily="34" charset="0"/>
              <a:buChar char="•"/>
            </a:pPr>
            <a:r>
              <a:rPr lang="zh-TW" altLang="en-US" sz="1600" dirty="0"/>
              <a:t>學生選擇錯誤情況</a:t>
            </a:r>
            <a:r>
              <a:rPr lang="en-US" altLang="zh-TW" sz="1600" dirty="0"/>
              <a:t>:</a:t>
            </a:r>
            <a:endParaRPr lang="zh-TW" altLang="en-US" sz="1600" dirty="0"/>
          </a:p>
        </p:txBody>
      </p:sp>
      <p:sp>
        <p:nvSpPr>
          <p:cNvPr id="8" name="文字方塊 7">
            <a:extLst>
              <a:ext uri="{FF2B5EF4-FFF2-40B4-BE49-F238E27FC236}">
                <a16:creationId xmlns:a16="http://schemas.microsoft.com/office/drawing/2014/main" id="{AEF35618-9D6A-A30D-A2C7-2214938818EB}"/>
              </a:ext>
            </a:extLst>
          </p:cNvPr>
          <p:cNvSpPr txBox="1"/>
          <p:nvPr/>
        </p:nvSpPr>
        <p:spPr>
          <a:xfrm>
            <a:off x="219635" y="5110481"/>
            <a:ext cx="3446929" cy="338554"/>
          </a:xfrm>
          <a:prstGeom prst="rect">
            <a:avLst/>
          </a:prstGeom>
          <a:noFill/>
        </p:spPr>
        <p:txBody>
          <a:bodyPr wrap="square" rtlCol="0">
            <a:spAutoFit/>
          </a:bodyPr>
          <a:lstStyle/>
          <a:p>
            <a:r>
              <a:rPr lang="zh-TW" altLang="en-US" sz="1600" dirty="0"/>
              <a:t>學習建議：</a:t>
            </a:r>
          </a:p>
        </p:txBody>
      </p:sp>
      <p:sp>
        <p:nvSpPr>
          <p:cNvPr id="9" name="文字方塊 8">
            <a:extLst>
              <a:ext uri="{FF2B5EF4-FFF2-40B4-BE49-F238E27FC236}">
                <a16:creationId xmlns:a16="http://schemas.microsoft.com/office/drawing/2014/main" id="{8A0172A7-C0CE-9C1D-1528-8F5018815847}"/>
              </a:ext>
            </a:extLst>
          </p:cNvPr>
          <p:cNvSpPr txBox="1"/>
          <p:nvPr/>
        </p:nvSpPr>
        <p:spPr>
          <a:xfrm>
            <a:off x="286870" y="5545746"/>
            <a:ext cx="7691717"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分析學生選擇的選項判斷學生選擇答案背後的弱點以及提供教學建議</a:t>
            </a:r>
          </a:p>
        </p:txBody>
      </p:sp>
    </p:spTree>
    <p:extLst>
      <p:ext uri="{BB962C8B-B14F-4D97-AF65-F5344CB8AC3E}">
        <p14:creationId xmlns:p14="http://schemas.microsoft.com/office/powerpoint/2010/main" val="176240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FFC3D84-FD5A-138A-6B6A-D9B12F1C7922}"/>
              </a:ext>
            </a:extLst>
          </p:cNvPr>
          <p:cNvSpPr txBox="1"/>
          <p:nvPr/>
        </p:nvSpPr>
        <p:spPr>
          <a:xfrm>
            <a:off x="439270" y="493059"/>
            <a:ext cx="2021541" cy="369332"/>
          </a:xfrm>
          <a:prstGeom prst="rect">
            <a:avLst/>
          </a:prstGeom>
          <a:noFill/>
        </p:spPr>
        <p:txBody>
          <a:bodyPr wrap="square" rtlCol="0">
            <a:spAutoFit/>
          </a:bodyPr>
          <a:lstStyle/>
          <a:p>
            <a:r>
              <a:rPr lang="zh-TW" altLang="en-US" b="1" dirty="0"/>
              <a:t>學習建議：</a:t>
            </a:r>
          </a:p>
        </p:txBody>
      </p:sp>
      <p:sp>
        <p:nvSpPr>
          <p:cNvPr id="6" name="文字方塊 5">
            <a:extLst>
              <a:ext uri="{FF2B5EF4-FFF2-40B4-BE49-F238E27FC236}">
                <a16:creationId xmlns:a16="http://schemas.microsoft.com/office/drawing/2014/main" id="{0EACC783-AD70-E9C2-E7A5-0CBC33C058C7}"/>
              </a:ext>
            </a:extLst>
          </p:cNvPr>
          <p:cNvSpPr txBox="1"/>
          <p:nvPr/>
        </p:nvSpPr>
        <p:spPr>
          <a:xfrm>
            <a:off x="313765" y="1402977"/>
            <a:ext cx="8776446" cy="4738092"/>
          </a:xfrm>
          <a:prstGeom prst="rect">
            <a:avLst/>
          </a:prstGeom>
          <a:noFill/>
        </p:spPr>
        <p:txBody>
          <a:bodyPr wrap="square">
            <a:spAutoFit/>
          </a:bodyPr>
          <a:lstStyle/>
          <a:p>
            <a:pPr>
              <a:buNone/>
            </a:pPr>
            <a:r>
              <a:rPr lang="en-US" altLang="zh-TW" sz="1200" dirty="0"/>
              <a:t>question</a:t>
            </a:r>
            <a:r>
              <a:rPr lang="zh-TW" altLang="en-US" sz="1200" dirty="0"/>
              <a:t> </a:t>
            </a:r>
            <a:r>
              <a:rPr lang="en-US" altLang="zh-TW" sz="1200" dirty="0"/>
              <a:t>=</a:t>
            </a:r>
            <a:r>
              <a:rPr lang="zh-TW" altLang="en-US" sz="1200" dirty="0"/>
              <a:t> </a:t>
            </a:r>
            <a:r>
              <a:rPr lang="en-US" altLang="zh-TW" sz="1200" dirty="0"/>
              <a:t>{</a:t>
            </a:r>
          </a:p>
          <a:p>
            <a:pPr>
              <a:buNone/>
            </a:pPr>
            <a:r>
              <a:rPr lang="en-US" altLang="zh-TW" sz="1200" dirty="0"/>
              <a:t>        "grade": "7A",</a:t>
            </a:r>
          </a:p>
          <a:p>
            <a:pPr>
              <a:buNone/>
            </a:pPr>
            <a:r>
              <a:rPr lang="en-US" altLang="zh-TW" sz="1200" dirty="0"/>
              <a:t>        "subject": "</a:t>
            </a:r>
            <a:r>
              <a:rPr lang="zh-TW" altLang="en-US" sz="1200" dirty="0"/>
              <a:t>國文</a:t>
            </a:r>
            <a:r>
              <a:rPr lang="en-US" altLang="zh-TW" sz="1200" dirty="0"/>
              <a:t>",</a:t>
            </a:r>
          </a:p>
          <a:p>
            <a:pPr>
              <a:buNone/>
            </a:pPr>
            <a:r>
              <a:rPr lang="en-US" altLang="zh-TW" sz="1200" dirty="0"/>
              <a:t>        "publisher": "</a:t>
            </a:r>
            <a:r>
              <a:rPr lang="zh-TW" altLang="en-US" sz="1200" dirty="0"/>
              <a:t>翰林</a:t>
            </a:r>
            <a:r>
              <a:rPr lang="en-US" altLang="zh-TW" sz="1200" dirty="0"/>
              <a:t>",</a:t>
            </a:r>
          </a:p>
          <a:p>
            <a:pPr>
              <a:buNone/>
            </a:pPr>
            <a:r>
              <a:rPr lang="en-US" altLang="zh-TW" sz="1200" dirty="0"/>
              <a:t>        "chapter": "</a:t>
            </a:r>
            <a:r>
              <a:rPr lang="zh-TW" altLang="en-US" sz="1200" dirty="0"/>
              <a:t>夏夜</a:t>
            </a:r>
            <a:r>
              <a:rPr lang="en-US" altLang="zh-TW" sz="1200" dirty="0"/>
              <a:t>",</a:t>
            </a:r>
          </a:p>
          <a:p>
            <a:pPr>
              <a:buNone/>
            </a:pPr>
            <a:r>
              <a:rPr lang="en-US" altLang="zh-TW" sz="1200" dirty="0"/>
              <a:t>        "topic": "</a:t>
            </a:r>
            <a:r>
              <a:rPr lang="zh-TW" altLang="en-US" sz="1200" dirty="0"/>
              <a:t>詩歌賞析</a:t>
            </a:r>
            <a:r>
              <a:rPr lang="en-US" altLang="zh-TW" sz="1200" dirty="0"/>
              <a:t>",</a:t>
            </a:r>
          </a:p>
          <a:p>
            <a:pPr>
              <a:buNone/>
            </a:pPr>
            <a:r>
              <a:rPr lang="en-US" altLang="zh-TW" sz="1200" dirty="0"/>
              <a:t>        "</a:t>
            </a:r>
            <a:r>
              <a:rPr lang="en-US" altLang="zh-TW" sz="1200" dirty="0" err="1"/>
              <a:t>knowledge_point</a:t>
            </a:r>
            <a:r>
              <a:rPr lang="en-US" altLang="zh-TW" sz="1200" dirty="0"/>
              <a:t>": [</a:t>
            </a:r>
          </a:p>
          <a:p>
            <a:pPr>
              <a:buNone/>
            </a:pPr>
            <a:r>
              <a:rPr lang="en-US" altLang="zh-TW" sz="1200" dirty="0"/>
              <a:t>            "</a:t>
            </a:r>
            <a:r>
              <a:rPr lang="zh-TW" altLang="en-US" sz="1200" dirty="0"/>
              <a:t>意象</a:t>
            </a:r>
            <a:r>
              <a:rPr lang="en-US" altLang="zh-TW" sz="1200" dirty="0"/>
              <a:t>",</a:t>
            </a:r>
          </a:p>
          <a:p>
            <a:pPr>
              <a:buNone/>
            </a:pPr>
            <a:r>
              <a:rPr lang="en-US" altLang="zh-TW" sz="1200" dirty="0"/>
              <a:t>            "</a:t>
            </a:r>
            <a:r>
              <a:rPr lang="zh-TW" altLang="en-US" sz="1200" dirty="0"/>
              <a:t>譬喻</a:t>
            </a:r>
            <a:r>
              <a:rPr lang="en-US" altLang="zh-TW" sz="1200" dirty="0"/>
              <a:t>",</a:t>
            </a:r>
          </a:p>
          <a:p>
            <a:pPr>
              <a:buNone/>
            </a:pPr>
            <a:r>
              <a:rPr lang="en-US" altLang="zh-TW" sz="1200" dirty="0"/>
              <a:t>            "</a:t>
            </a:r>
            <a:r>
              <a:rPr lang="zh-TW" altLang="en-US" sz="1200" dirty="0"/>
              <a:t>擬人</a:t>
            </a:r>
            <a:r>
              <a:rPr lang="en-US" altLang="zh-TW" sz="1200" dirty="0"/>
              <a:t>",</a:t>
            </a:r>
          </a:p>
          <a:p>
            <a:pPr>
              <a:buNone/>
            </a:pPr>
            <a:r>
              <a:rPr lang="en-US" altLang="zh-TW" sz="1200" dirty="0"/>
              <a:t>            "</a:t>
            </a:r>
            <a:r>
              <a:rPr lang="zh-TW" altLang="en-US" sz="1200" dirty="0"/>
              <a:t>詩歌主旨</a:t>
            </a:r>
            <a:r>
              <a:rPr lang="en-US" altLang="zh-TW" sz="1200" dirty="0"/>
              <a:t>"],</a:t>
            </a:r>
          </a:p>
          <a:p>
            <a:pPr>
              <a:buNone/>
            </a:pPr>
            <a:r>
              <a:rPr lang="en-US" altLang="zh-TW" sz="1200" dirty="0"/>
              <a:t>        "difficulty": "normal",</a:t>
            </a:r>
          </a:p>
          <a:p>
            <a:pPr>
              <a:buNone/>
            </a:pPr>
            <a:r>
              <a:rPr lang="en-US" altLang="zh-TW" sz="1200" dirty="0"/>
              <a:t>        "question": "</a:t>
            </a:r>
            <a:r>
              <a:rPr lang="zh-TW" altLang="en-US" sz="1200" dirty="0"/>
              <a:t>楊喚的</a:t>
            </a:r>
            <a:r>
              <a:rPr lang="en-US" altLang="zh-TW" sz="1200" dirty="0"/>
              <a:t>《</a:t>
            </a:r>
            <a:r>
              <a:rPr lang="zh-TW" altLang="en-US" sz="1200" dirty="0"/>
              <a:t>夏夜</a:t>
            </a:r>
            <a:r>
              <a:rPr lang="en-US" altLang="zh-TW" sz="1200" dirty="0"/>
              <a:t>》</a:t>
            </a:r>
            <a:r>
              <a:rPr lang="zh-TW" altLang="en-US" sz="1200" dirty="0"/>
              <a:t>一詩中，詩人透過哪些意象的描寫，營造出夏夜寧靜而充滿生機的氛圍？下列選項何者說明最為恰當？</a:t>
            </a:r>
            <a:r>
              <a:rPr lang="en-US" altLang="zh-TW" sz="1200" dirty="0"/>
              <a:t>",</a:t>
            </a:r>
          </a:p>
          <a:p>
            <a:pPr>
              <a:buNone/>
            </a:pPr>
            <a:r>
              <a:rPr lang="en-US" altLang="zh-TW" sz="1200" dirty="0"/>
              <a:t>        "options": {</a:t>
            </a:r>
          </a:p>
          <a:p>
            <a:pPr>
              <a:buNone/>
            </a:pPr>
            <a:r>
              <a:rPr lang="en-US" altLang="zh-TW" sz="1200" dirty="0"/>
              <a:t>            "A": "</a:t>
            </a:r>
            <a:r>
              <a:rPr lang="zh-TW" altLang="en-US" sz="1200" dirty="0"/>
              <a:t>「小河」的流動與「螢火蟲」的閃爍，象徵時間的快速流逝。</a:t>
            </a:r>
            <a:r>
              <a:rPr lang="en-US" altLang="zh-TW" sz="1200" dirty="0"/>
              <a:t>",</a:t>
            </a:r>
          </a:p>
          <a:p>
            <a:pPr>
              <a:buNone/>
            </a:pPr>
            <a:r>
              <a:rPr lang="en-US" altLang="zh-TW" sz="1200" dirty="0"/>
              <a:t>            "B": "</a:t>
            </a:r>
            <a:r>
              <a:rPr lang="zh-TW" altLang="en-US" sz="1200" dirty="0"/>
              <a:t>「小蟲」的歌唱與「青蛙」的鼓噪，展現夏夜的熱鬧喧囂。</a:t>
            </a:r>
            <a:r>
              <a:rPr lang="en-US" altLang="zh-TW" sz="1200" dirty="0"/>
              <a:t>",</a:t>
            </a:r>
          </a:p>
          <a:p>
            <a:pPr>
              <a:buNone/>
            </a:pPr>
            <a:r>
              <a:rPr lang="en-US" altLang="zh-TW" sz="1200" dirty="0"/>
              <a:t>            "C": "</a:t>
            </a:r>
            <a:r>
              <a:rPr lang="zh-TW" altLang="en-US" sz="1200" dirty="0"/>
              <a:t>「星星」的眨眼與「月亮」的微笑，運用擬人手法，使夏夜充滿童趣與生命力。</a:t>
            </a:r>
            <a:r>
              <a:rPr lang="en-US" altLang="zh-TW" sz="1200" dirty="0"/>
              <a:t>",</a:t>
            </a:r>
          </a:p>
          <a:p>
            <a:pPr>
              <a:buNone/>
            </a:pPr>
            <a:r>
              <a:rPr lang="en-US" altLang="zh-TW" sz="1200" dirty="0"/>
              <a:t>            "D": "</a:t>
            </a:r>
            <a:r>
              <a:rPr lang="zh-TW" altLang="en-US" sz="1200" dirty="0"/>
              <a:t>「夜風」的輕拂與「花草」的搖曳，暗示夏夜的涼爽與寂寥。</a:t>
            </a:r>
            <a:r>
              <a:rPr lang="en-US" altLang="zh-TW" sz="1200" dirty="0"/>
              <a:t>"</a:t>
            </a:r>
            <a:endParaRPr lang="zh-TW" altLang="en-US" sz="1200" dirty="0"/>
          </a:p>
          <a:p>
            <a:pPr>
              <a:buNone/>
            </a:pPr>
            <a:r>
              <a:rPr lang="zh-TW" altLang="en-US" sz="1200" dirty="0"/>
              <a:t>        </a:t>
            </a:r>
            <a:r>
              <a:rPr lang="en-US" altLang="zh-TW" sz="1200" dirty="0"/>
              <a:t>},</a:t>
            </a:r>
          </a:p>
          <a:p>
            <a:pPr>
              <a:buNone/>
            </a:pPr>
            <a:r>
              <a:rPr lang="en-US" altLang="zh-TW" sz="1200" dirty="0"/>
              <a:t>        "answer": "C",</a:t>
            </a:r>
          </a:p>
          <a:p>
            <a:pPr>
              <a:buNone/>
            </a:pPr>
            <a:r>
              <a:rPr lang="en-US" altLang="zh-TW" sz="1200" dirty="0"/>
              <a:t>        "explanation": "《</a:t>
            </a:r>
            <a:r>
              <a:rPr lang="zh-TW" altLang="en-US" sz="1200" dirty="0"/>
              <a:t>夏夜</a:t>
            </a:r>
            <a:r>
              <a:rPr lang="en-US" altLang="zh-TW" sz="1200" dirty="0"/>
              <a:t>》</a:t>
            </a:r>
            <a:r>
              <a:rPr lang="zh-TW" altLang="en-US" sz="1200" dirty="0"/>
              <a:t>一詩中，「星星」的眨眼和「月亮」的微笑，是詩人運用擬人法，將無生命的星月賦予人的動作與情感，使夏夜的景象更為生動活潑，充滿童趣與生命力，營造出寧靜而富有生機的氛圍。選項</a:t>
            </a:r>
            <a:r>
              <a:rPr lang="en-US" altLang="zh-TW" sz="1200" dirty="0"/>
              <a:t>A</a:t>
            </a:r>
            <a:r>
              <a:rPr lang="zh-TW" altLang="en-US" sz="1200" dirty="0"/>
              <a:t>的「時間快速流逝」與詩意不符；選項</a:t>
            </a:r>
            <a:r>
              <a:rPr lang="en-US" altLang="zh-TW" sz="1200" dirty="0"/>
              <a:t>B</a:t>
            </a:r>
            <a:r>
              <a:rPr lang="zh-TW" altLang="en-US" sz="1200" dirty="0"/>
              <a:t>的「熱鬧喧囂」與詩中寧靜的氛圍不符；選項</a:t>
            </a:r>
            <a:r>
              <a:rPr lang="en-US" altLang="zh-TW" sz="1200" dirty="0"/>
              <a:t>D</a:t>
            </a:r>
            <a:r>
              <a:rPr lang="zh-TW" altLang="en-US" sz="1200" dirty="0"/>
              <a:t>的「寂寥」與詩中充滿生命力的氛圍不符。</a:t>
            </a:r>
            <a:r>
              <a:rPr lang="en-US" altLang="zh-TW" sz="1200" dirty="0"/>
              <a:t>"</a:t>
            </a:r>
            <a:endParaRPr lang="zh-TW" altLang="en-US" sz="1200" dirty="0"/>
          </a:p>
          <a:p>
            <a:pPr>
              <a:lnSpc>
                <a:spcPts val="1800"/>
              </a:lnSpc>
              <a:buNone/>
            </a:pPr>
            <a:r>
              <a:rPr lang="zh-TW" altLang="en-US" sz="1200" dirty="0"/>
              <a:t>    </a:t>
            </a:r>
            <a:r>
              <a:rPr lang="en-US" altLang="zh-TW" sz="1200" dirty="0"/>
              <a:t>}</a:t>
            </a:r>
          </a:p>
        </p:txBody>
      </p:sp>
    </p:spTree>
    <p:extLst>
      <p:ext uri="{BB962C8B-B14F-4D97-AF65-F5344CB8AC3E}">
        <p14:creationId xmlns:p14="http://schemas.microsoft.com/office/powerpoint/2010/main" val="427875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2FDF0314-1630-5DAC-2339-E37CF727D8E2}"/>
              </a:ext>
            </a:extLst>
          </p:cNvPr>
          <p:cNvGraphicFramePr>
            <a:graphicFrameLocks noGrp="1"/>
          </p:cNvGraphicFramePr>
          <p:nvPr>
            <p:extLst>
              <p:ext uri="{D42A27DB-BD31-4B8C-83A1-F6EECF244321}">
                <p14:modId xmlns:p14="http://schemas.microsoft.com/office/powerpoint/2010/main" val="2676932266"/>
              </p:ext>
            </p:extLst>
          </p:nvPr>
        </p:nvGraphicFramePr>
        <p:xfrm>
          <a:off x="295832" y="421338"/>
          <a:ext cx="8641980" cy="5933440"/>
        </p:xfrm>
        <a:graphic>
          <a:graphicData uri="http://schemas.openxmlformats.org/drawingml/2006/table">
            <a:tbl>
              <a:tblPr firstRow="1" bandRow="1">
                <a:tableStyleId>{5C22544A-7EE6-4342-B048-85BDC9FD1C3A}</a:tableStyleId>
              </a:tblPr>
              <a:tblGrid>
                <a:gridCol w="1440330">
                  <a:extLst>
                    <a:ext uri="{9D8B030D-6E8A-4147-A177-3AD203B41FA5}">
                      <a16:colId xmlns:a16="http://schemas.microsoft.com/office/drawing/2014/main" val="2368263023"/>
                    </a:ext>
                  </a:extLst>
                </a:gridCol>
                <a:gridCol w="1440330">
                  <a:extLst>
                    <a:ext uri="{9D8B030D-6E8A-4147-A177-3AD203B41FA5}">
                      <a16:colId xmlns:a16="http://schemas.microsoft.com/office/drawing/2014/main" val="1922681101"/>
                    </a:ext>
                  </a:extLst>
                </a:gridCol>
                <a:gridCol w="1126569">
                  <a:extLst>
                    <a:ext uri="{9D8B030D-6E8A-4147-A177-3AD203B41FA5}">
                      <a16:colId xmlns:a16="http://schemas.microsoft.com/office/drawing/2014/main" val="4004836745"/>
                    </a:ext>
                  </a:extLst>
                </a:gridCol>
                <a:gridCol w="1210236">
                  <a:extLst>
                    <a:ext uri="{9D8B030D-6E8A-4147-A177-3AD203B41FA5}">
                      <a16:colId xmlns:a16="http://schemas.microsoft.com/office/drawing/2014/main" val="3802107551"/>
                    </a:ext>
                  </a:extLst>
                </a:gridCol>
                <a:gridCol w="1013011">
                  <a:extLst>
                    <a:ext uri="{9D8B030D-6E8A-4147-A177-3AD203B41FA5}">
                      <a16:colId xmlns:a16="http://schemas.microsoft.com/office/drawing/2014/main" val="3667737478"/>
                    </a:ext>
                  </a:extLst>
                </a:gridCol>
                <a:gridCol w="2411504">
                  <a:extLst>
                    <a:ext uri="{9D8B030D-6E8A-4147-A177-3AD203B41FA5}">
                      <a16:colId xmlns:a16="http://schemas.microsoft.com/office/drawing/2014/main" val="925328682"/>
                    </a:ext>
                  </a:extLst>
                </a:gridCol>
              </a:tblGrid>
              <a:tr h="370840">
                <a:tc>
                  <a:txBody>
                    <a:bodyPr/>
                    <a:lstStyle/>
                    <a:p>
                      <a:pPr algn="ctr"/>
                      <a:r>
                        <a:rPr lang="zh-TW" altLang="en-US" sz="1400" b="0" dirty="0">
                          <a:solidFill>
                            <a:schemeClr val="tx1"/>
                          </a:solidFill>
                        </a:rPr>
                        <a:t>出版社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dirty="0">
                          <a:solidFill>
                            <a:schemeClr val="tx1"/>
                          </a:solidFill>
                        </a:rPr>
                        <a:t>科目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dirty="0">
                          <a:solidFill>
                            <a:schemeClr val="tx1"/>
                          </a:solidFill>
                        </a:rPr>
                        <a:t>圖片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dirty="0">
                          <a:solidFill>
                            <a:schemeClr val="tx1"/>
                          </a:solidFill>
                        </a:rPr>
                        <a:t>頁面方向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dirty="0">
                          <a:solidFill>
                            <a:schemeClr val="tx1"/>
                          </a:solidFill>
                        </a:rPr>
                        <a:t>數學符號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457200" rtl="0" eaLnBrk="1" latinLnBrk="0" hangingPunct="1"/>
                      <a:r>
                        <a:rPr lang="zh-TW" altLang="en-US" sz="1400" b="0" kern="1200" dirty="0">
                          <a:solidFill>
                            <a:schemeClr val="tx1"/>
                          </a:solidFill>
                          <a:latin typeface="+mn-lt"/>
                          <a:ea typeface="+mn-ea"/>
                          <a:cs typeface="+mn-cs"/>
                        </a:rPr>
                        <a:t>考卷格式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7894904"/>
                  </a:ext>
                </a:extLst>
              </a:tr>
              <a:tr h="370840">
                <a:tc rowSpan="5">
                  <a:txBody>
                    <a:bodyPr/>
                    <a:lstStyle/>
                    <a:p>
                      <a:pPr algn="ctr"/>
                      <a:r>
                        <a:rPr lang="zh-TW" altLang="en-US" dirty="0"/>
                        <a:t>南一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國文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答案在題幹前面，解析文字框沒有固定格式放在題目附近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04354"/>
                  </a:ext>
                </a:extLst>
              </a:tr>
              <a:tr h="370840">
                <a:tc vMerge="1">
                  <a:txBody>
                    <a:bodyPr/>
                    <a:lstStyle/>
                    <a:p>
                      <a:endParaRPr lang="zh-TW" altLang="en-US" dirty="0"/>
                    </a:p>
                  </a:txBody>
                  <a:tcPr/>
                </a:tc>
                <a:tc>
                  <a:txBody>
                    <a:bodyPr/>
                    <a:lstStyle/>
                    <a:p>
                      <a:pPr algn="ctr"/>
                      <a:r>
                        <a:rPr lang="zh-TW" altLang="en-US" sz="1200" dirty="0"/>
                        <a:t>英文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答案在題幹前面，選項格式有換行以及沒換行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3784607"/>
                  </a:ext>
                </a:extLst>
              </a:tr>
              <a:tr h="370840">
                <a:tc vMerge="1">
                  <a:txBody>
                    <a:bodyPr/>
                    <a:lstStyle/>
                    <a:p>
                      <a:endParaRPr lang="zh-TW" altLang="en-US" dirty="0"/>
                    </a:p>
                  </a:txBody>
                  <a:tcPr/>
                </a:tc>
                <a:tc>
                  <a:txBody>
                    <a:bodyPr/>
                    <a:lstStyle/>
                    <a:p>
                      <a:pPr algn="ctr"/>
                      <a:r>
                        <a:rPr lang="zh-TW" altLang="en-US" sz="1200" dirty="0"/>
                        <a:t>數學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有些章節沒有單選題，圖例全部都在題目右邊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904243"/>
                  </a:ext>
                </a:extLst>
              </a:tr>
              <a:tr h="370840">
                <a:tc vMerge="1">
                  <a:txBody>
                    <a:bodyPr/>
                    <a:lstStyle/>
                    <a:p>
                      <a:endParaRPr lang="zh-TW" altLang="en-US" dirty="0"/>
                    </a:p>
                  </a:txBody>
                  <a:tcPr/>
                </a:tc>
                <a:tc>
                  <a:txBody>
                    <a:bodyPr/>
                    <a:lstStyle/>
                    <a:p>
                      <a:pPr algn="ctr"/>
                      <a:r>
                        <a:rPr lang="zh-TW" altLang="en-US" sz="1200" dirty="0"/>
                        <a:t>社會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圖片以及題幹有些位置錯位，選項有換恆以及沒換行，解析文字框會穿插在題目中。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812805"/>
                  </a:ext>
                </a:extLst>
              </a:tr>
              <a:tr h="370840">
                <a:tc vMerge="1">
                  <a:txBody>
                    <a:bodyPr/>
                    <a:lstStyle/>
                    <a:p>
                      <a:endParaRPr lang="zh-TW" altLang="en-US" dirty="0"/>
                    </a:p>
                  </a:txBody>
                  <a:tcPr/>
                </a:tc>
                <a:tc>
                  <a:txBody>
                    <a:bodyPr/>
                    <a:lstStyle/>
                    <a:p>
                      <a:pPr algn="ctr"/>
                      <a:r>
                        <a:rPr lang="zh-TW" altLang="en-US" sz="1200" dirty="0"/>
                        <a:t>自然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有些題目</a:t>
                      </a:r>
                      <a:r>
                        <a:rPr lang="en-US" altLang="zh-TW" sz="800" dirty="0"/>
                        <a:t>table</a:t>
                      </a:r>
                      <a:r>
                        <a:rPr lang="zh-TW" altLang="en-US" sz="800" dirty="0"/>
                        <a:t>以及圖片會插在題幹以及選項中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1262513"/>
                  </a:ext>
                </a:extLst>
              </a:tr>
              <a:tr h="370840">
                <a:tc rowSpan="5">
                  <a:txBody>
                    <a:bodyPr/>
                    <a:lstStyle/>
                    <a:p>
                      <a:pPr algn="ctr"/>
                      <a:r>
                        <a:rPr lang="zh-TW" altLang="en-US" dirty="0"/>
                        <a:t>康軒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國文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直式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題目為直式，多數題目都是題組以及注音符號填空，答案以及解析在選項後一列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408418"/>
                  </a:ext>
                </a:extLst>
              </a:tr>
              <a:tr h="370840">
                <a:tc vMerge="1">
                  <a:txBody>
                    <a:bodyPr/>
                    <a:lstStyle/>
                    <a:p>
                      <a:endParaRPr lang="zh-TW" altLang="en-US" dirty="0"/>
                    </a:p>
                  </a:txBody>
                  <a:tcPr/>
                </a:tc>
                <a:tc>
                  <a:txBody>
                    <a:bodyPr/>
                    <a:lstStyle/>
                    <a:p>
                      <a:pPr algn="ctr"/>
                      <a:r>
                        <a:rPr lang="zh-TW" altLang="en-US" sz="1200" dirty="0"/>
                        <a:t>英文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格式單純，答案在題目下一行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0977685"/>
                  </a:ext>
                </a:extLst>
              </a:tr>
              <a:tr h="370840">
                <a:tc vMerge="1">
                  <a:txBody>
                    <a:bodyPr/>
                    <a:lstStyle/>
                    <a:p>
                      <a:endParaRPr lang="zh-TW" altLang="en-US" dirty="0"/>
                    </a:p>
                  </a:txBody>
                  <a:tcPr/>
                </a:tc>
                <a:tc>
                  <a:txBody>
                    <a:bodyPr/>
                    <a:lstStyle/>
                    <a:p>
                      <a:pPr algn="ctr"/>
                      <a:r>
                        <a:rPr lang="zh-TW" altLang="en-US" sz="1200" dirty="0"/>
                        <a:t>數學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格式統一，答案在選項後下一行，選項</a:t>
                      </a:r>
                      <a:r>
                        <a:rPr lang="en-US" altLang="zh-TW" sz="800" dirty="0"/>
                        <a:t>ABCD</a:t>
                      </a:r>
                      <a:r>
                        <a:rPr lang="zh-TW" altLang="en-US" sz="800" dirty="0"/>
                        <a:t>為全形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861056"/>
                  </a:ext>
                </a:extLst>
              </a:tr>
              <a:tr h="370840">
                <a:tc vMerge="1">
                  <a:txBody>
                    <a:bodyPr/>
                    <a:lstStyle/>
                    <a:p>
                      <a:endParaRPr lang="zh-TW" altLang="en-US" dirty="0"/>
                    </a:p>
                  </a:txBody>
                  <a:tcPr/>
                </a:tc>
                <a:tc>
                  <a:txBody>
                    <a:bodyPr/>
                    <a:lstStyle/>
                    <a:p>
                      <a:pPr algn="ctr"/>
                      <a:r>
                        <a:rPr lang="zh-TW" altLang="en-US" sz="1200" dirty="0"/>
                        <a:t>社會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答案在題幹後面一行，</a:t>
                      </a:r>
                      <a:r>
                        <a:rPr lang="en-US" altLang="zh-TW" sz="800" dirty="0"/>
                        <a:t>ABCD</a:t>
                      </a:r>
                      <a:r>
                        <a:rPr lang="zh-TW" altLang="en-US" sz="800" dirty="0"/>
                        <a:t>為全形，有些題目選項有圖片，含有大量圖片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8117361"/>
                  </a:ext>
                </a:extLst>
              </a:tr>
              <a:tr h="370840">
                <a:tc vMerge="1">
                  <a:txBody>
                    <a:bodyPr/>
                    <a:lstStyle/>
                    <a:p>
                      <a:endParaRPr lang="zh-TW" altLang="en-US" dirty="0"/>
                    </a:p>
                  </a:txBody>
                  <a:tcPr/>
                </a:tc>
                <a:tc>
                  <a:txBody>
                    <a:bodyPr/>
                    <a:lstStyle/>
                    <a:p>
                      <a:pPr algn="ctr"/>
                      <a:r>
                        <a:rPr lang="zh-TW" altLang="en-US" sz="1200" dirty="0"/>
                        <a:t>自然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800" dirty="0"/>
                        <a:t>格式統一，答案在選項後下一行，選項</a:t>
                      </a:r>
                      <a:r>
                        <a:rPr lang="en-US" altLang="zh-TW" sz="800" dirty="0"/>
                        <a:t>ABCD</a:t>
                      </a:r>
                      <a:r>
                        <a:rPr lang="zh-TW" altLang="en-US" sz="800" dirty="0"/>
                        <a:t>為全形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6849112"/>
                  </a:ext>
                </a:extLst>
              </a:tr>
              <a:tr h="370840">
                <a:tc rowSpan="5">
                  <a:txBody>
                    <a:bodyPr/>
                    <a:lstStyle/>
                    <a:p>
                      <a:pPr algn="ctr"/>
                      <a:r>
                        <a:rPr lang="zh-TW" altLang="en-US" dirty="0"/>
                        <a:t>翰林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solidFill>
                            <a:srgbClr val="FF0000"/>
                          </a:solidFill>
                        </a:rPr>
                        <a:t>國文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solidFill>
                            <a:srgbClr val="FF0000"/>
                          </a:solidFill>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solidFill>
                            <a:srgbClr val="FF0000"/>
                          </a:solidFill>
                        </a:rPr>
                        <a:t>直式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solidFill>
                            <a:srgbClr val="FF0000"/>
                          </a:solidFill>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solidFill>
                            <a:srgbClr val="FF0000"/>
                          </a:solidFill>
                        </a:rPr>
                        <a:t>題目格式非常不整齊，選項錯位，題目與題目之間蠻常出錯位的狀況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889345"/>
                  </a:ext>
                </a:extLst>
              </a:tr>
              <a:tr h="370840">
                <a:tc vMerge="1">
                  <a:txBody>
                    <a:bodyPr/>
                    <a:lstStyle/>
                    <a:p>
                      <a:endParaRPr lang="zh-TW" altLang="en-US" dirty="0"/>
                    </a:p>
                  </a:txBody>
                  <a:tcPr/>
                </a:tc>
                <a:tc>
                  <a:txBody>
                    <a:bodyPr/>
                    <a:lstStyle/>
                    <a:p>
                      <a:pPr algn="ctr"/>
                      <a:r>
                        <a:rPr lang="zh-TW" altLang="en-US" sz="1200" dirty="0"/>
                        <a:t>英文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格式統一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9796479"/>
                  </a:ext>
                </a:extLst>
              </a:tr>
              <a:tr h="370840">
                <a:tc vMerge="1">
                  <a:txBody>
                    <a:bodyPr/>
                    <a:lstStyle/>
                    <a:p>
                      <a:endParaRPr lang="zh-TW" altLang="en-US" dirty="0"/>
                    </a:p>
                  </a:txBody>
                  <a:tcPr/>
                </a:tc>
                <a:tc>
                  <a:txBody>
                    <a:bodyPr/>
                    <a:lstStyle/>
                    <a:p>
                      <a:pPr algn="ctr"/>
                      <a:r>
                        <a:rPr lang="zh-TW" altLang="en-US" sz="1200" dirty="0"/>
                        <a:t>數學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800" dirty="0"/>
                        <a:t>ABCD</a:t>
                      </a:r>
                      <a:r>
                        <a:rPr lang="zh-TW" altLang="en-US" sz="800" dirty="0"/>
                        <a:t>標頭為全形，選線沒有換行，答案以及解析在題幹下面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7063004"/>
                  </a:ext>
                </a:extLst>
              </a:tr>
              <a:tr h="370840">
                <a:tc vMerge="1">
                  <a:txBody>
                    <a:bodyPr/>
                    <a:lstStyle/>
                    <a:p>
                      <a:endParaRPr lang="zh-TW" altLang="en-US" dirty="0"/>
                    </a:p>
                  </a:txBody>
                  <a:tcPr/>
                </a:tc>
                <a:tc>
                  <a:txBody>
                    <a:bodyPr/>
                    <a:lstStyle/>
                    <a:p>
                      <a:pPr algn="ctr"/>
                      <a:r>
                        <a:rPr lang="zh-TW" altLang="en-US" sz="1200" dirty="0"/>
                        <a:t>社會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答案在題目下一行，題幹格式統一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1878988"/>
                  </a:ext>
                </a:extLst>
              </a:tr>
              <a:tr h="370840">
                <a:tc vMerge="1">
                  <a:txBody>
                    <a:bodyPr/>
                    <a:lstStyle/>
                    <a:p>
                      <a:endParaRPr lang="zh-TW" altLang="en-US" dirty="0"/>
                    </a:p>
                  </a:txBody>
                  <a:tcPr/>
                </a:tc>
                <a:tc>
                  <a:txBody>
                    <a:bodyPr/>
                    <a:lstStyle/>
                    <a:p>
                      <a:pPr algn="ctr"/>
                      <a:r>
                        <a:rPr lang="zh-TW" altLang="en-US" sz="1200" dirty="0"/>
                        <a:t>自然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200" dirty="0"/>
                        <a:t>橫式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buNone/>
                      </a:pPr>
                      <a:r>
                        <a:rPr lang="zh-TW" altLang="en-US" sz="1600" dirty="0">
                          <a:effectLst/>
                        </a:rPr>
                        <a:t>✓</a:t>
                      </a:r>
                    </a:p>
                  </a:txBody>
                  <a:tcPr marL="14746" marR="14746" marT="9831" marB="9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800" dirty="0"/>
                        <a:t>題幹格式統一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203533"/>
                  </a:ext>
                </a:extLst>
              </a:tr>
            </a:tbl>
          </a:graphicData>
        </a:graphic>
      </p:graphicFrame>
    </p:spTree>
    <p:extLst>
      <p:ext uri="{BB962C8B-B14F-4D97-AF65-F5344CB8AC3E}">
        <p14:creationId xmlns:p14="http://schemas.microsoft.com/office/powerpoint/2010/main" val="135708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D735A-F28D-30CE-AA43-78AB183AD1EF}"/>
              </a:ext>
            </a:extLst>
          </p:cNvPr>
          <p:cNvSpPr>
            <a:spLocks noGrp="1"/>
          </p:cNvSpPr>
          <p:nvPr>
            <p:ph type="title"/>
          </p:nvPr>
        </p:nvSpPr>
        <p:spPr>
          <a:xfrm>
            <a:off x="457200" y="244837"/>
            <a:ext cx="8229600" cy="1143000"/>
          </a:xfrm>
        </p:spPr>
        <p:txBody>
          <a:bodyPr>
            <a:normAutofit/>
          </a:bodyPr>
          <a:lstStyle/>
          <a:p>
            <a:r>
              <a:rPr lang="zh-TW" altLang="en-US" sz="2800" dirty="0"/>
              <a:t>題庫格式化工作流程圖</a:t>
            </a:r>
          </a:p>
        </p:txBody>
      </p:sp>
      <p:pic>
        <p:nvPicPr>
          <p:cNvPr id="7" name="圖片 6">
            <a:extLst>
              <a:ext uri="{FF2B5EF4-FFF2-40B4-BE49-F238E27FC236}">
                <a16:creationId xmlns:a16="http://schemas.microsoft.com/office/drawing/2014/main" id="{5351DA05-4D4C-E3F2-C3B9-FF1EBEB44A54}"/>
              </a:ext>
            </a:extLst>
          </p:cNvPr>
          <p:cNvPicPr>
            <a:picLocks noChangeAspect="1"/>
          </p:cNvPicPr>
          <p:nvPr/>
        </p:nvPicPr>
        <p:blipFill>
          <a:blip r:embed="rId3"/>
          <a:stretch>
            <a:fillRect/>
          </a:stretch>
        </p:blipFill>
        <p:spPr>
          <a:xfrm>
            <a:off x="177679" y="1387837"/>
            <a:ext cx="8857979" cy="3189306"/>
          </a:xfrm>
          <a:prstGeom prst="rect">
            <a:avLst/>
          </a:prstGeom>
        </p:spPr>
      </p:pic>
      <p:sp>
        <p:nvSpPr>
          <p:cNvPr id="16" name="文字方塊 15">
            <a:extLst>
              <a:ext uri="{FF2B5EF4-FFF2-40B4-BE49-F238E27FC236}">
                <a16:creationId xmlns:a16="http://schemas.microsoft.com/office/drawing/2014/main" id="{06EF5E34-D4E5-0BA2-6688-791E8CEB7337}"/>
              </a:ext>
            </a:extLst>
          </p:cNvPr>
          <p:cNvSpPr txBox="1"/>
          <p:nvPr/>
        </p:nvSpPr>
        <p:spPr>
          <a:xfrm>
            <a:off x="4090965" y="5001031"/>
            <a:ext cx="3250237" cy="1209088"/>
          </a:xfrm>
          <a:prstGeom prst="rect">
            <a:avLst/>
          </a:prstGeom>
          <a:noFill/>
        </p:spPr>
        <p:txBody>
          <a:bodyPr wrap="square" rtlCol="0">
            <a:spAutoFit/>
          </a:bodyPr>
          <a:lstStyle/>
          <a:p>
            <a:endParaRPr lang="zh-TW" altLang="en-US" dirty="0"/>
          </a:p>
        </p:txBody>
      </p:sp>
      <p:sp>
        <p:nvSpPr>
          <p:cNvPr id="33" name="文字方塊 32">
            <a:extLst>
              <a:ext uri="{FF2B5EF4-FFF2-40B4-BE49-F238E27FC236}">
                <a16:creationId xmlns:a16="http://schemas.microsoft.com/office/drawing/2014/main" id="{C60EE8F7-7D2F-7F3C-EB0D-8AC33D5AFB8B}"/>
              </a:ext>
            </a:extLst>
          </p:cNvPr>
          <p:cNvSpPr txBox="1"/>
          <p:nvPr/>
        </p:nvSpPr>
        <p:spPr>
          <a:xfrm>
            <a:off x="537204" y="4476227"/>
            <a:ext cx="2067150" cy="369332"/>
          </a:xfrm>
          <a:prstGeom prst="rect">
            <a:avLst/>
          </a:prstGeom>
          <a:noFill/>
        </p:spPr>
        <p:txBody>
          <a:bodyPr wrap="square" rtlCol="0">
            <a:spAutoFit/>
          </a:bodyPr>
          <a:lstStyle/>
          <a:p>
            <a:pPr algn="ctr"/>
            <a:r>
              <a:rPr lang="zh-TW" altLang="en-US" dirty="0"/>
              <a:t>題目</a:t>
            </a:r>
          </a:p>
        </p:txBody>
      </p:sp>
      <p:sp>
        <p:nvSpPr>
          <p:cNvPr id="34" name="文字方塊 33">
            <a:extLst>
              <a:ext uri="{FF2B5EF4-FFF2-40B4-BE49-F238E27FC236}">
                <a16:creationId xmlns:a16="http://schemas.microsoft.com/office/drawing/2014/main" id="{2F3FC7E9-1143-6C69-DE84-4C6CF2CF6E76}"/>
              </a:ext>
            </a:extLst>
          </p:cNvPr>
          <p:cNvSpPr txBox="1"/>
          <p:nvPr/>
        </p:nvSpPr>
        <p:spPr>
          <a:xfrm>
            <a:off x="6608982" y="4526685"/>
            <a:ext cx="1850468" cy="369332"/>
          </a:xfrm>
          <a:prstGeom prst="rect">
            <a:avLst/>
          </a:prstGeom>
          <a:noFill/>
        </p:spPr>
        <p:txBody>
          <a:bodyPr wrap="square" rtlCol="0">
            <a:spAutoFit/>
          </a:bodyPr>
          <a:lstStyle/>
          <a:p>
            <a:pPr algn="ctr"/>
            <a:r>
              <a:rPr lang="en-US" altLang="zh-TW" dirty="0"/>
              <a:t>Json</a:t>
            </a:r>
            <a:r>
              <a:rPr lang="zh-TW" altLang="en-US" dirty="0"/>
              <a:t>格式</a:t>
            </a:r>
          </a:p>
        </p:txBody>
      </p:sp>
      <p:sp>
        <p:nvSpPr>
          <p:cNvPr id="3" name="文字方塊 2">
            <a:extLst>
              <a:ext uri="{FF2B5EF4-FFF2-40B4-BE49-F238E27FC236}">
                <a16:creationId xmlns:a16="http://schemas.microsoft.com/office/drawing/2014/main" id="{79BA7854-3D13-07EF-B11D-52AD3A9F6FC4}"/>
              </a:ext>
            </a:extLst>
          </p:cNvPr>
          <p:cNvSpPr txBox="1"/>
          <p:nvPr/>
        </p:nvSpPr>
        <p:spPr>
          <a:xfrm>
            <a:off x="3681434" y="4476227"/>
            <a:ext cx="1850468" cy="369332"/>
          </a:xfrm>
          <a:prstGeom prst="rect">
            <a:avLst/>
          </a:prstGeom>
          <a:noFill/>
        </p:spPr>
        <p:txBody>
          <a:bodyPr wrap="square" rtlCol="0">
            <a:spAutoFit/>
          </a:bodyPr>
          <a:lstStyle/>
          <a:p>
            <a:pPr algn="ctr"/>
            <a:r>
              <a:rPr lang="en-US" altLang="zh-TW" dirty="0"/>
              <a:t>markdown</a:t>
            </a:r>
            <a:endParaRPr lang="zh-TW" altLang="en-US" dirty="0"/>
          </a:p>
        </p:txBody>
      </p:sp>
      <p:pic>
        <p:nvPicPr>
          <p:cNvPr id="5" name="圖片 4">
            <a:extLst>
              <a:ext uri="{FF2B5EF4-FFF2-40B4-BE49-F238E27FC236}">
                <a16:creationId xmlns:a16="http://schemas.microsoft.com/office/drawing/2014/main" id="{6441EE29-4831-3815-4612-8E87225E3684}"/>
              </a:ext>
            </a:extLst>
          </p:cNvPr>
          <p:cNvPicPr>
            <a:picLocks noChangeAspect="1"/>
          </p:cNvPicPr>
          <p:nvPr/>
        </p:nvPicPr>
        <p:blipFill>
          <a:blip r:embed="rId4"/>
          <a:stretch>
            <a:fillRect/>
          </a:stretch>
        </p:blipFill>
        <p:spPr>
          <a:xfrm>
            <a:off x="-34091" y="4926495"/>
            <a:ext cx="3086573" cy="1664392"/>
          </a:xfrm>
          <a:prstGeom prst="rect">
            <a:avLst/>
          </a:prstGeom>
        </p:spPr>
      </p:pic>
      <p:pic>
        <p:nvPicPr>
          <p:cNvPr id="8" name="圖片 7">
            <a:extLst>
              <a:ext uri="{FF2B5EF4-FFF2-40B4-BE49-F238E27FC236}">
                <a16:creationId xmlns:a16="http://schemas.microsoft.com/office/drawing/2014/main" id="{D7618EB2-DF46-3704-26BB-59E622FA84B6}"/>
              </a:ext>
            </a:extLst>
          </p:cNvPr>
          <p:cNvPicPr>
            <a:picLocks noChangeAspect="1"/>
          </p:cNvPicPr>
          <p:nvPr/>
        </p:nvPicPr>
        <p:blipFill>
          <a:blip r:embed="rId5"/>
          <a:srcRect l="-54566" r="54566"/>
          <a:stretch>
            <a:fillRect/>
          </a:stretch>
        </p:blipFill>
        <p:spPr>
          <a:xfrm>
            <a:off x="-352725" y="4890261"/>
            <a:ext cx="6444246" cy="1693831"/>
          </a:xfrm>
          <a:prstGeom prst="rect">
            <a:avLst/>
          </a:prstGeom>
        </p:spPr>
      </p:pic>
      <p:pic>
        <p:nvPicPr>
          <p:cNvPr id="11" name="圖片 10">
            <a:extLst>
              <a:ext uri="{FF2B5EF4-FFF2-40B4-BE49-F238E27FC236}">
                <a16:creationId xmlns:a16="http://schemas.microsoft.com/office/drawing/2014/main" id="{2ED7C177-4F14-8ADD-3E73-1DFADD363573}"/>
              </a:ext>
            </a:extLst>
          </p:cNvPr>
          <p:cNvPicPr>
            <a:picLocks noChangeAspect="1"/>
          </p:cNvPicPr>
          <p:nvPr/>
        </p:nvPicPr>
        <p:blipFill>
          <a:blip r:embed="rId6"/>
          <a:stretch>
            <a:fillRect/>
          </a:stretch>
        </p:blipFill>
        <p:spPr>
          <a:xfrm>
            <a:off x="6247963" y="5001031"/>
            <a:ext cx="2787695" cy="1431145"/>
          </a:xfrm>
          <a:prstGeom prst="rect">
            <a:avLst/>
          </a:prstGeom>
        </p:spPr>
      </p:pic>
    </p:spTree>
    <p:extLst>
      <p:ext uri="{BB962C8B-B14F-4D97-AF65-F5344CB8AC3E}">
        <p14:creationId xmlns:p14="http://schemas.microsoft.com/office/powerpoint/2010/main" val="200358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2800" dirty="0" err="1">
                <a:latin typeface="+mj-ea"/>
              </a:rPr>
              <a:t>MinerU</a:t>
            </a:r>
            <a:r>
              <a:rPr lang="zh-TW" altLang="en-US" sz="2800" dirty="0"/>
              <a:t>以及圖例格式化</a:t>
            </a:r>
            <a:endParaRPr sz="2800" dirty="0"/>
          </a:p>
        </p:txBody>
      </p:sp>
      <p:sp>
        <p:nvSpPr>
          <p:cNvPr id="3" name="Content Placeholder 2"/>
          <p:cNvSpPr>
            <a:spLocks noGrp="1"/>
          </p:cNvSpPr>
          <p:nvPr>
            <p:ph idx="1"/>
          </p:nvPr>
        </p:nvSpPr>
        <p:spPr>
          <a:xfrm>
            <a:off x="257040" y="1557503"/>
            <a:ext cx="7144021" cy="2095340"/>
          </a:xfrm>
        </p:spPr>
        <p:txBody>
          <a:bodyPr>
            <a:noAutofit/>
          </a:bodyPr>
          <a:lstStyle/>
          <a:p>
            <a:r>
              <a:rPr lang="zh-TW" altLang="en-US" sz="1400" b="1" dirty="0"/>
              <a:t>多模組文件解析能力 </a:t>
            </a:r>
            <a:r>
              <a:rPr lang="en-US" altLang="zh-TW" sz="1200" dirty="0"/>
              <a:t>:</a:t>
            </a:r>
            <a:r>
              <a:rPr lang="zh-TW" altLang="en-US" sz="1200" dirty="0"/>
              <a:t>支援 </a:t>
            </a:r>
            <a:r>
              <a:rPr lang="en-US" altLang="zh-TW" sz="1200" dirty="0"/>
              <a:t>Layout </a:t>
            </a:r>
            <a:r>
              <a:rPr lang="zh-TW" altLang="en-US" sz="1200" dirty="0"/>
              <a:t>偵測</a:t>
            </a:r>
            <a:endParaRPr lang="en-US" altLang="zh-TW" sz="1200" dirty="0"/>
          </a:p>
          <a:p>
            <a:r>
              <a:rPr lang="zh-TW" altLang="en-US" sz="1400" b="1" dirty="0"/>
              <a:t>公式偵測與辨識 </a:t>
            </a:r>
            <a:r>
              <a:rPr lang="en-US" altLang="zh-TW" sz="1200" dirty="0"/>
              <a:t>:</a:t>
            </a:r>
            <a:r>
              <a:rPr lang="zh-TW" altLang="en-US" sz="1200" dirty="0"/>
              <a:t>表格辨識、</a:t>
            </a:r>
            <a:r>
              <a:rPr lang="en-US" altLang="zh-TW" sz="1200" dirty="0"/>
              <a:t>OCR</a:t>
            </a:r>
            <a:r>
              <a:rPr lang="zh-TW" altLang="en-US" sz="1200" dirty="0"/>
              <a:t>，多模組分工處理各類內容區塊。適用多樣文件類型　可處理教材、考古題、學術論文、簡報、財報、圖文混排文件、歷史文件與直排繁體等。</a:t>
            </a:r>
            <a:endParaRPr lang="en-US" altLang="zh-TW" sz="1200" dirty="0"/>
          </a:p>
          <a:p>
            <a:r>
              <a:rPr lang="zh-TW" altLang="en-US" sz="1400" b="1" dirty="0"/>
              <a:t>掃描與數位 </a:t>
            </a:r>
            <a:r>
              <a:rPr lang="en-US" altLang="zh-TW" sz="1400" b="1" dirty="0"/>
              <a:t>PDF </a:t>
            </a:r>
            <a:r>
              <a:rPr lang="zh-TW" altLang="en-US" sz="1400" b="1" dirty="0"/>
              <a:t>雙模式支</a:t>
            </a:r>
            <a:r>
              <a:rPr lang="en-US" altLang="zh-TW" sz="1200" dirty="0"/>
              <a:t>:</a:t>
            </a:r>
            <a:r>
              <a:rPr lang="zh-TW" altLang="en-US" sz="1200" dirty="0"/>
              <a:t>能自動判斷是否為掃描型文件，選擇使用 </a:t>
            </a:r>
            <a:r>
              <a:rPr lang="en-US" altLang="zh-TW" sz="1200" dirty="0"/>
              <a:t>OCR </a:t>
            </a:r>
            <a:r>
              <a:rPr lang="zh-TW" altLang="en-US" sz="1200" dirty="0"/>
              <a:t>或原生文字抽取，並處理亂碼與頁面屬性。</a:t>
            </a:r>
            <a:endParaRPr lang="en-US" altLang="zh-TW" sz="1200" dirty="0"/>
          </a:p>
          <a:p>
            <a:r>
              <a:rPr lang="zh-TW" altLang="en-US" sz="1400" b="1" dirty="0"/>
              <a:t>精準內容排序與重疊處理</a:t>
            </a:r>
            <a:r>
              <a:rPr lang="en-US" altLang="zh-TW" sz="1200" b="1" dirty="0"/>
              <a:t>:</a:t>
            </a:r>
            <a:r>
              <a:rPr lang="zh-TW" altLang="en-US" sz="1200" dirty="0"/>
              <a:t>透過 </a:t>
            </a:r>
            <a:r>
              <a:rPr lang="en-US" altLang="zh-TW" sz="1200" dirty="0" err="1"/>
              <a:t>BBox</a:t>
            </a:r>
            <a:r>
              <a:rPr lang="en-US" altLang="zh-TW" sz="1200" dirty="0"/>
              <a:t> </a:t>
            </a:r>
            <a:r>
              <a:rPr lang="zh-TW" altLang="en-US" sz="1200" dirty="0"/>
              <a:t>重疊排除與模擬人類閱讀順序進行段落排序與合併。</a:t>
            </a:r>
            <a:endParaRPr lang="en-US" altLang="zh-TW" sz="1200" dirty="0"/>
          </a:p>
          <a:p>
            <a:r>
              <a:rPr lang="zh-TW" altLang="en-US" sz="1400" b="1" dirty="0"/>
              <a:t>結構化輸出與格式彈性</a:t>
            </a:r>
            <a:r>
              <a:rPr lang="en-US" altLang="zh-TW" sz="1200" dirty="0"/>
              <a:t>:</a:t>
            </a:r>
            <a:r>
              <a:rPr lang="zh-TW" altLang="en-US" sz="1200" dirty="0"/>
              <a:t> 提供中繼 </a:t>
            </a:r>
            <a:r>
              <a:rPr lang="en-US" altLang="zh-TW" sz="1200" dirty="0"/>
              <a:t>JSON </a:t>
            </a:r>
            <a:r>
              <a:rPr lang="zh-TW" altLang="en-US" sz="1200" dirty="0"/>
              <a:t>結構，可輸出 </a:t>
            </a:r>
            <a:r>
              <a:rPr lang="en-US" altLang="zh-TW" sz="1200" dirty="0"/>
              <a:t>Markdown</a:t>
            </a:r>
            <a:r>
              <a:rPr lang="zh-TW" altLang="en-US" sz="1200" dirty="0"/>
              <a:t>、精簡 </a:t>
            </a:r>
            <a:r>
              <a:rPr lang="en-US" altLang="zh-TW" sz="1200" dirty="0"/>
              <a:t>JSON</a:t>
            </a:r>
            <a:r>
              <a:rPr lang="zh-TW" altLang="en-US" sz="1200" dirty="0"/>
              <a:t>，方便用於 </a:t>
            </a:r>
            <a:r>
              <a:rPr lang="en-US" altLang="zh-TW" sz="1200" dirty="0"/>
              <a:t>LLM </a:t>
            </a:r>
            <a:r>
              <a:rPr lang="zh-TW" altLang="en-US" sz="1200" dirty="0"/>
              <a:t>訓練、</a:t>
            </a:r>
            <a:r>
              <a:rPr lang="en-US" altLang="zh-TW" sz="1200" dirty="0"/>
              <a:t>RAG </a:t>
            </a:r>
            <a:r>
              <a:rPr lang="zh-TW" altLang="en-US" sz="1200" dirty="0"/>
              <a:t>系統或教學資料建置。模型精度高且可自訂擴充　採用經微調的開源 </a:t>
            </a:r>
            <a:r>
              <a:rPr lang="en-US" altLang="zh-TW" sz="1200" dirty="0"/>
              <a:t>SOTA </a:t>
            </a:r>
            <a:r>
              <a:rPr lang="zh-TW" altLang="en-US" sz="1200" dirty="0"/>
              <a:t>模型（如 </a:t>
            </a:r>
            <a:r>
              <a:rPr lang="en-US" altLang="zh-TW" sz="1200" dirty="0"/>
              <a:t>YOLO</a:t>
            </a:r>
            <a:r>
              <a:rPr lang="zh-TW" altLang="en-US" sz="1200" dirty="0"/>
              <a:t>、</a:t>
            </a:r>
            <a:r>
              <a:rPr lang="en-US" altLang="zh-TW" sz="1200" dirty="0" err="1"/>
              <a:t>UniMERNet</a:t>
            </a:r>
            <a:r>
              <a:rPr lang="zh-TW" altLang="en-US" sz="1200" dirty="0"/>
              <a:t>、</a:t>
            </a:r>
            <a:r>
              <a:rPr lang="en-US" altLang="zh-TW" sz="1200" dirty="0" err="1"/>
              <a:t>TableMaster</a:t>
            </a:r>
            <a:r>
              <a:rPr lang="zh-TW" altLang="en-US" sz="1200" dirty="0"/>
              <a:t>），開源透明、支援本地化部署與模組替換。</a:t>
            </a:r>
          </a:p>
        </p:txBody>
      </p:sp>
      <p:pic>
        <p:nvPicPr>
          <p:cNvPr id="4" name="Picture 2" descr="MinerU - MinerU">
            <a:extLst>
              <a:ext uri="{FF2B5EF4-FFF2-40B4-BE49-F238E27FC236}">
                <a16:creationId xmlns:a16="http://schemas.microsoft.com/office/drawing/2014/main" id="{77852F0F-0A05-9E7D-B273-144D5646C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846" y="5997638"/>
            <a:ext cx="3204734" cy="8603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0085D934-B414-AC66-D7A7-D686F4047A23}"/>
              </a:ext>
            </a:extLst>
          </p:cNvPr>
          <p:cNvPicPr>
            <a:picLocks noChangeAspect="1"/>
          </p:cNvPicPr>
          <p:nvPr/>
        </p:nvPicPr>
        <p:blipFill>
          <a:blip r:embed="rId3"/>
          <a:stretch>
            <a:fillRect/>
          </a:stretch>
        </p:blipFill>
        <p:spPr>
          <a:xfrm>
            <a:off x="257040" y="3989739"/>
            <a:ext cx="3844760" cy="2181378"/>
          </a:xfrm>
          <a:prstGeom prst="rect">
            <a:avLst/>
          </a:prstGeom>
        </p:spPr>
      </p:pic>
      <p:pic>
        <p:nvPicPr>
          <p:cNvPr id="8" name="圖片 7">
            <a:extLst>
              <a:ext uri="{FF2B5EF4-FFF2-40B4-BE49-F238E27FC236}">
                <a16:creationId xmlns:a16="http://schemas.microsoft.com/office/drawing/2014/main" id="{9F6F0D3E-3E50-5CF9-B408-A9B8CDDA64D0}"/>
              </a:ext>
            </a:extLst>
          </p:cNvPr>
          <p:cNvPicPr>
            <a:picLocks noChangeAspect="1"/>
          </p:cNvPicPr>
          <p:nvPr/>
        </p:nvPicPr>
        <p:blipFill>
          <a:blip r:embed="rId4"/>
          <a:stretch>
            <a:fillRect/>
          </a:stretch>
        </p:blipFill>
        <p:spPr>
          <a:xfrm>
            <a:off x="4400820" y="4022175"/>
            <a:ext cx="3986959" cy="1839931"/>
          </a:xfrm>
          <a:prstGeom prst="rect">
            <a:avLst/>
          </a:prstGeom>
        </p:spPr>
      </p:pic>
      <p:sp>
        <p:nvSpPr>
          <p:cNvPr id="9" name="文字方塊 8">
            <a:extLst>
              <a:ext uri="{FF2B5EF4-FFF2-40B4-BE49-F238E27FC236}">
                <a16:creationId xmlns:a16="http://schemas.microsoft.com/office/drawing/2014/main" id="{ED88D3C4-4185-CDEF-7E9D-148A76CD7FE4}"/>
              </a:ext>
            </a:extLst>
          </p:cNvPr>
          <p:cNvSpPr txBox="1"/>
          <p:nvPr/>
        </p:nvSpPr>
        <p:spPr>
          <a:xfrm>
            <a:off x="1118082" y="3652843"/>
            <a:ext cx="1798464" cy="369332"/>
          </a:xfrm>
          <a:prstGeom prst="rect">
            <a:avLst/>
          </a:prstGeom>
          <a:noFill/>
        </p:spPr>
        <p:txBody>
          <a:bodyPr wrap="square" rtlCol="0">
            <a:spAutoFit/>
          </a:bodyPr>
          <a:lstStyle/>
          <a:p>
            <a:pPr algn="ctr"/>
            <a:r>
              <a:rPr lang="en-US" altLang="zh-TW" dirty="0"/>
              <a:t>PDF</a:t>
            </a:r>
            <a:endParaRPr lang="zh-TW" altLang="en-US" dirty="0"/>
          </a:p>
        </p:txBody>
      </p:sp>
      <p:sp>
        <p:nvSpPr>
          <p:cNvPr id="10" name="文字方塊 9">
            <a:extLst>
              <a:ext uri="{FF2B5EF4-FFF2-40B4-BE49-F238E27FC236}">
                <a16:creationId xmlns:a16="http://schemas.microsoft.com/office/drawing/2014/main" id="{D44102E4-B291-BAD8-7AA0-B28B90A7DC21}"/>
              </a:ext>
            </a:extLst>
          </p:cNvPr>
          <p:cNvSpPr txBox="1"/>
          <p:nvPr/>
        </p:nvSpPr>
        <p:spPr>
          <a:xfrm>
            <a:off x="5495068" y="3652843"/>
            <a:ext cx="1798464" cy="369332"/>
          </a:xfrm>
          <a:prstGeom prst="rect">
            <a:avLst/>
          </a:prstGeom>
          <a:noFill/>
        </p:spPr>
        <p:txBody>
          <a:bodyPr wrap="square" rtlCol="0">
            <a:spAutoFit/>
          </a:bodyPr>
          <a:lstStyle/>
          <a:p>
            <a:pPr algn="ctr"/>
            <a:r>
              <a:rPr lang="en-US" altLang="zh-TW" dirty="0"/>
              <a:t>markdown</a:t>
            </a:r>
            <a:endParaRPr lang="zh-TW"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MinerU</a:t>
            </a:r>
            <a:r>
              <a:rPr lang="zh-TW" altLang="en-US" sz="2800" dirty="0"/>
              <a:t> 工作流程圖</a:t>
            </a:r>
            <a:endParaRPr sz="2800" dirty="0"/>
          </a:p>
        </p:txBody>
      </p:sp>
      <p:pic>
        <p:nvPicPr>
          <p:cNvPr id="1026" name="Picture 2" descr="MinerU - MinerU">
            <a:extLst>
              <a:ext uri="{FF2B5EF4-FFF2-40B4-BE49-F238E27FC236}">
                <a16:creationId xmlns:a16="http://schemas.microsoft.com/office/drawing/2014/main" id="{021F2C2C-73C8-8E79-D0A5-2EEAD77517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0887" y="5675901"/>
            <a:ext cx="3733439" cy="100230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AD8301F4-FB16-6B78-F97F-9A9274C7AE63}"/>
              </a:ext>
            </a:extLst>
          </p:cNvPr>
          <p:cNvPicPr>
            <a:picLocks noChangeAspect="1"/>
          </p:cNvPicPr>
          <p:nvPr/>
        </p:nvPicPr>
        <p:blipFill>
          <a:blip r:embed="rId3"/>
          <a:stretch>
            <a:fillRect/>
          </a:stretch>
        </p:blipFill>
        <p:spPr>
          <a:xfrm>
            <a:off x="932584" y="1629098"/>
            <a:ext cx="7278832" cy="37879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A7F4252-4841-FE32-0FB3-776C19FBD7F9}"/>
              </a:ext>
            </a:extLst>
          </p:cNvPr>
          <p:cNvPicPr>
            <a:picLocks noChangeAspect="1"/>
          </p:cNvPicPr>
          <p:nvPr/>
        </p:nvPicPr>
        <p:blipFill>
          <a:blip r:embed="rId2"/>
          <a:stretch>
            <a:fillRect/>
          </a:stretch>
        </p:blipFill>
        <p:spPr>
          <a:xfrm>
            <a:off x="225366" y="1016239"/>
            <a:ext cx="4381303" cy="5488567"/>
          </a:xfrm>
          <a:prstGeom prst="rect">
            <a:avLst/>
          </a:prstGeom>
        </p:spPr>
      </p:pic>
      <p:pic>
        <p:nvPicPr>
          <p:cNvPr id="9" name="圖片 8">
            <a:extLst>
              <a:ext uri="{FF2B5EF4-FFF2-40B4-BE49-F238E27FC236}">
                <a16:creationId xmlns:a16="http://schemas.microsoft.com/office/drawing/2014/main" id="{82D84B1A-E917-27AF-5AC3-9D791091DDA5}"/>
              </a:ext>
            </a:extLst>
          </p:cNvPr>
          <p:cNvPicPr>
            <a:picLocks noChangeAspect="1"/>
          </p:cNvPicPr>
          <p:nvPr/>
        </p:nvPicPr>
        <p:blipFill>
          <a:blip r:embed="rId3"/>
          <a:stretch>
            <a:fillRect/>
          </a:stretch>
        </p:blipFill>
        <p:spPr>
          <a:xfrm>
            <a:off x="4667324" y="1148414"/>
            <a:ext cx="4323779" cy="5356392"/>
          </a:xfrm>
          <a:prstGeom prst="rect">
            <a:avLst/>
          </a:prstGeom>
        </p:spPr>
      </p:pic>
      <p:sp>
        <p:nvSpPr>
          <p:cNvPr id="12" name="Title 1">
            <a:extLst>
              <a:ext uri="{FF2B5EF4-FFF2-40B4-BE49-F238E27FC236}">
                <a16:creationId xmlns:a16="http://schemas.microsoft.com/office/drawing/2014/main" id="{C3E743EC-4C3B-6790-FF0B-0C16F9A89977}"/>
              </a:ext>
            </a:extLst>
          </p:cNvPr>
          <p:cNvSpPr>
            <a:spLocks noGrp="1"/>
          </p:cNvSpPr>
          <p:nvPr>
            <p:ph type="title"/>
          </p:nvPr>
        </p:nvSpPr>
        <p:spPr>
          <a:xfrm>
            <a:off x="522197" y="-66628"/>
            <a:ext cx="8229600" cy="1143000"/>
          </a:xfrm>
        </p:spPr>
        <p:txBody>
          <a:bodyPr>
            <a:normAutofit/>
          </a:bodyPr>
          <a:lstStyle/>
          <a:p>
            <a:r>
              <a:rPr lang="zh-TW" altLang="en-US" sz="2800" dirty="0"/>
              <a:t>輸出結果</a:t>
            </a:r>
            <a:r>
              <a:rPr lang="en-US" altLang="zh-TW" sz="2400" dirty="0"/>
              <a:t>(</a:t>
            </a:r>
            <a:r>
              <a:rPr lang="zh-TW" altLang="en-US" sz="2400" dirty="0"/>
              <a:t>題目有圖例</a:t>
            </a:r>
            <a:r>
              <a:rPr lang="en-US" altLang="zh-TW" sz="2400" dirty="0"/>
              <a:t>)</a:t>
            </a:r>
            <a:endParaRPr sz="2400" dirty="0"/>
          </a:p>
        </p:txBody>
      </p:sp>
    </p:spTree>
    <p:extLst>
      <p:ext uri="{BB962C8B-B14F-4D97-AF65-F5344CB8AC3E}">
        <p14:creationId xmlns:p14="http://schemas.microsoft.com/office/powerpoint/2010/main" val="84014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3A37-F088-F888-BD25-8B5B37BC4FBB}"/>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0C9C7A9-1836-3F83-EA43-BA0CF1F3FCE3}"/>
              </a:ext>
            </a:extLst>
          </p:cNvPr>
          <p:cNvSpPr>
            <a:spLocks noGrp="1"/>
          </p:cNvSpPr>
          <p:nvPr>
            <p:ph type="title"/>
          </p:nvPr>
        </p:nvSpPr>
        <p:spPr>
          <a:xfrm>
            <a:off x="522197" y="-66628"/>
            <a:ext cx="8229600" cy="1143000"/>
          </a:xfrm>
        </p:spPr>
        <p:txBody>
          <a:bodyPr>
            <a:normAutofit/>
          </a:bodyPr>
          <a:lstStyle/>
          <a:p>
            <a:r>
              <a:rPr lang="zh-TW" altLang="en-US" sz="2800" dirty="0"/>
              <a:t>輸出結果</a:t>
            </a:r>
            <a:r>
              <a:rPr lang="en-US" altLang="zh-TW" sz="2400" dirty="0"/>
              <a:t>(</a:t>
            </a:r>
            <a:r>
              <a:rPr lang="en-US" altLang="zh-TW" sz="2400" dirty="0" err="1"/>
              <a:t>LaTex</a:t>
            </a:r>
            <a:r>
              <a:rPr lang="en-US" altLang="zh-TW" sz="2400" dirty="0"/>
              <a:t>)</a:t>
            </a:r>
            <a:endParaRPr sz="2400" dirty="0"/>
          </a:p>
        </p:txBody>
      </p:sp>
      <p:pic>
        <p:nvPicPr>
          <p:cNvPr id="3" name="圖片 2">
            <a:extLst>
              <a:ext uri="{FF2B5EF4-FFF2-40B4-BE49-F238E27FC236}">
                <a16:creationId xmlns:a16="http://schemas.microsoft.com/office/drawing/2014/main" id="{CA51E6BA-E2B9-F5CA-1B87-E14BCC242998}"/>
              </a:ext>
            </a:extLst>
          </p:cNvPr>
          <p:cNvPicPr>
            <a:picLocks noChangeAspect="1"/>
          </p:cNvPicPr>
          <p:nvPr/>
        </p:nvPicPr>
        <p:blipFill>
          <a:blip r:embed="rId2"/>
          <a:stretch>
            <a:fillRect/>
          </a:stretch>
        </p:blipFill>
        <p:spPr>
          <a:xfrm>
            <a:off x="124806" y="1220351"/>
            <a:ext cx="4299276" cy="4669461"/>
          </a:xfrm>
          <a:prstGeom prst="rect">
            <a:avLst/>
          </a:prstGeom>
        </p:spPr>
      </p:pic>
      <p:pic>
        <p:nvPicPr>
          <p:cNvPr id="5" name="圖片 4">
            <a:extLst>
              <a:ext uri="{FF2B5EF4-FFF2-40B4-BE49-F238E27FC236}">
                <a16:creationId xmlns:a16="http://schemas.microsoft.com/office/drawing/2014/main" id="{93B129A0-5967-A917-DAD3-79C392808F2D}"/>
              </a:ext>
            </a:extLst>
          </p:cNvPr>
          <p:cNvPicPr>
            <a:picLocks noChangeAspect="1"/>
          </p:cNvPicPr>
          <p:nvPr/>
        </p:nvPicPr>
        <p:blipFill>
          <a:blip r:embed="rId3"/>
          <a:stretch>
            <a:fillRect/>
          </a:stretch>
        </p:blipFill>
        <p:spPr>
          <a:xfrm>
            <a:off x="4876801" y="1204405"/>
            <a:ext cx="4204446" cy="4878143"/>
          </a:xfrm>
          <a:prstGeom prst="rect">
            <a:avLst/>
          </a:prstGeom>
        </p:spPr>
      </p:pic>
    </p:spTree>
    <p:extLst>
      <p:ext uri="{BB962C8B-B14F-4D97-AF65-F5344CB8AC3E}">
        <p14:creationId xmlns:p14="http://schemas.microsoft.com/office/powerpoint/2010/main" val="188082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986AF-5A90-8A3F-BAF1-51C3F6CEBF1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30770E5B-7BF9-DA03-C4B7-CC87D4505D24}"/>
              </a:ext>
            </a:extLst>
          </p:cNvPr>
          <p:cNvSpPr>
            <a:spLocks noGrp="1"/>
          </p:cNvSpPr>
          <p:nvPr>
            <p:ph type="title"/>
          </p:nvPr>
        </p:nvSpPr>
        <p:spPr>
          <a:xfrm>
            <a:off x="522197" y="-66628"/>
            <a:ext cx="8229600" cy="1143000"/>
          </a:xfrm>
        </p:spPr>
        <p:txBody>
          <a:bodyPr>
            <a:normAutofit/>
          </a:bodyPr>
          <a:lstStyle/>
          <a:p>
            <a:r>
              <a:rPr lang="zh-TW" altLang="en-US" sz="2800" dirty="0"/>
              <a:t>輸出結果</a:t>
            </a:r>
            <a:r>
              <a:rPr lang="en-US" altLang="zh-TW" sz="2400" dirty="0"/>
              <a:t>(</a:t>
            </a:r>
            <a:r>
              <a:rPr lang="zh-TW" altLang="en-US" sz="2400" dirty="0"/>
              <a:t>直式</a:t>
            </a:r>
            <a:r>
              <a:rPr lang="en-US" altLang="zh-TW" sz="2400" dirty="0"/>
              <a:t>)</a:t>
            </a:r>
            <a:endParaRPr sz="2400" dirty="0"/>
          </a:p>
        </p:txBody>
      </p:sp>
      <p:pic>
        <p:nvPicPr>
          <p:cNvPr id="4" name="圖片 3">
            <a:extLst>
              <a:ext uri="{FF2B5EF4-FFF2-40B4-BE49-F238E27FC236}">
                <a16:creationId xmlns:a16="http://schemas.microsoft.com/office/drawing/2014/main" id="{4182FDFA-3605-61F3-ABA8-02C9FDAE1AB3}"/>
              </a:ext>
            </a:extLst>
          </p:cNvPr>
          <p:cNvPicPr>
            <a:picLocks noChangeAspect="1"/>
          </p:cNvPicPr>
          <p:nvPr/>
        </p:nvPicPr>
        <p:blipFill>
          <a:blip r:embed="rId2"/>
          <a:stretch>
            <a:fillRect/>
          </a:stretch>
        </p:blipFill>
        <p:spPr>
          <a:xfrm>
            <a:off x="172568" y="1134230"/>
            <a:ext cx="4224620" cy="5477241"/>
          </a:xfrm>
          <a:prstGeom prst="rect">
            <a:avLst/>
          </a:prstGeom>
        </p:spPr>
      </p:pic>
      <p:pic>
        <p:nvPicPr>
          <p:cNvPr id="7" name="圖片 6">
            <a:extLst>
              <a:ext uri="{FF2B5EF4-FFF2-40B4-BE49-F238E27FC236}">
                <a16:creationId xmlns:a16="http://schemas.microsoft.com/office/drawing/2014/main" id="{9A84A14D-904F-8547-61B4-D411A4E00054}"/>
              </a:ext>
            </a:extLst>
          </p:cNvPr>
          <p:cNvPicPr>
            <a:picLocks noChangeAspect="1"/>
          </p:cNvPicPr>
          <p:nvPr/>
        </p:nvPicPr>
        <p:blipFill>
          <a:blip r:embed="rId3"/>
          <a:stretch>
            <a:fillRect/>
          </a:stretch>
        </p:blipFill>
        <p:spPr>
          <a:xfrm>
            <a:off x="4461952" y="1134230"/>
            <a:ext cx="4596884" cy="5441183"/>
          </a:xfrm>
          <a:prstGeom prst="rect">
            <a:avLst/>
          </a:prstGeom>
        </p:spPr>
      </p:pic>
    </p:spTree>
    <p:extLst>
      <p:ext uri="{BB962C8B-B14F-4D97-AF65-F5344CB8AC3E}">
        <p14:creationId xmlns:p14="http://schemas.microsoft.com/office/powerpoint/2010/main" val="362113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6EE3568-04DE-B78D-51B7-784D33D52558}"/>
              </a:ext>
            </a:extLst>
          </p:cNvPr>
          <p:cNvSpPr txBox="1"/>
          <p:nvPr/>
        </p:nvSpPr>
        <p:spPr>
          <a:xfrm>
            <a:off x="71718" y="1277470"/>
            <a:ext cx="8619565" cy="2862322"/>
          </a:xfrm>
          <a:prstGeom prst="rect">
            <a:avLst/>
          </a:prstGeom>
          <a:noFill/>
        </p:spPr>
        <p:txBody>
          <a:bodyPr wrap="square" rtlCol="0">
            <a:spAutoFit/>
          </a:bodyPr>
          <a:lstStyle/>
          <a:p>
            <a:r>
              <a:rPr lang="en-US" altLang="zh-TW" sz="1200" dirty="0"/>
              <a:t>{"question" : "</a:t>
            </a:r>
            <a:r>
              <a:rPr lang="zh-TW" altLang="en-US" sz="1200" dirty="0"/>
              <a:t>在聯合國發表的人權文件中，下列何者具體列出人權的內涵，強調人權的普世價值，是第一部獲</a:t>
            </a:r>
            <a:r>
              <a:rPr lang="en-US" altLang="zh-TW" sz="1200" dirty="0"/>
              <a:t>1.</a:t>
            </a:r>
            <a:r>
              <a:rPr lang="zh-TW" altLang="en-US" sz="1200" dirty="0"/>
              <a:t>因第二次世界大戰期間，不少人因族群與得國際社會重視的人權法典？ 政治立場等因素受到迫害，甚至失去生命</a:t>
            </a:r>
            <a:r>
              <a:rPr lang="en-US" altLang="zh-TW" sz="1200" dirty="0"/>
              <a:t>",</a:t>
            </a:r>
            <a:endParaRPr lang="zh-TW" altLang="en-US" sz="1200" dirty="0"/>
          </a:p>
          <a:p>
            <a:r>
              <a:rPr lang="en-US" altLang="zh-TW" sz="1200" dirty="0"/>
              <a:t>"options":{</a:t>
            </a:r>
            <a:endParaRPr lang="zh-TW" altLang="en-US" sz="1200" dirty="0"/>
          </a:p>
          <a:p>
            <a:r>
              <a:rPr lang="en-US" altLang="zh-TW" sz="1200" dirty="0"/>
              <a:t>"A":"《</a:t>
            </a:r>
            <a:r>
              <a:rPr lang="zh-TW" altLang="en-US" sz="1200" dirty="0"/>
              <a:t>世界人權宣言</a:t>
            </a:r>
            <a:r>
              <a:rPr lang="en-US" altLang="zh-TW" sz="1200" dirty="0"/>
              <a:t>》 </a:t>
            </a:r>
            <a:r>
              <a:rPr lang="zh-TW" altLang="en-US" sz="1200" dirty="0"/>
              <a:t>，故在第二次世界大戰後，聯合國通過世</a:t>
            </a:r>
            <a:r>
              <a:rPr lang="en-US" altLang="zh-TW" sz="1200" dirty="0"/>
              <a:t>",</a:t>
            </a:r>
            <a:endParaRPr lang="zh-TW" altLang="en-US" sz="1200" dirty="0"/>
          </a:p>
          <a:p>
            <a:r>
              <a:rPr lang="en-US" altLang="zh-TW" sz="1200" dirty="0"/>
              <a:t>"B":"《</a:t>
            </a:r>
            <a:r>
              <a:rPr lang="zh-TW" altLang="en-US" sz="1200" dirty="0"/>
              <a:t>兒童權利公約</a:t>
            </a:r>
            <a:r>
              <a:rPr lang="en-US" altLang="zh-TW" sz="1200" dirty="0"/>
              <a:t>》 </a:t>
            </a:r>
            <a:r>
              <a:rPr lang="zh-TW" altLang="en-US" sz="1200" dirty="0"/>
              <a:t>界人權宣言，為第一</a:t>
            </a:r>
            <a:r>
              <a:rPr lang="en-US" altLang="zh-TW" sz="1200" dirty="0"/>
              <a:t>",</a:t>
            </a:r>
            <a:endParaRPr lang="zh-TW" altLang="en-US" sz="1200" dirty="0"/>
          </a:p>
          <a:p>
            <a:r>
              <a:rPr lang="en-US" altLang="zh-TW" sz="1200" dirty="0"/>
              <a:t>"C":"《</a:t>
            </a:r>
            <a:r>
              <a:rPr lang="zh-TW" altLang="en-US" sz="1200" dirty="0"/>
              <a:t>公民與政治權利國際公約</a:t>
            </a:r>
            <a:r>
              <a:rPr lang="en-US" altLang="zh-TW" sz="1200" dirty="0"/>
              <a:t>》 </a:t>
            </a:r>
            <a:r>
              <a:rPr lang="zh-TW" altLang="en-US" sz="1200" dirty="0"/>
              <a:t>部或的國際社會重視的人權法典</a:t>
            </a:r>
            <a:r>
              <a:rPr lang="en-US" altLang="zh-TW" sz="1200" dirty="0"/>
              <a:t>",</a:t>
            </a:r>
            <a:endParaRPr lang="zh-TW" altLang="en-US" sz="1200" dirty="0"/>
          </a:p>
          <a:p>
            <a:r>
              <a:rPr lang="en-US" altLang="zh-TW" sz="1200" dirty="0"/>
              <a:t>"D":"《</a:t>
            </a:r>
            <a:r>
              <a:rPr lang="zh-TW" altLang="en-US" sz="1200" dirty="0"/>
              <a:t>經濟社會文化權利國際公約</a:t>
            </a:r>
            <a:r>
              <a:rPr lang="en-US" altLang="zh-TW" sz="1200" dirty="0"/>
              <a:t>》"},</a:t>
            </a:r>
            <a:endParaRPr lang="zh-TW" altLang="en-US" sz="1200" dirty="0"/>
          </a:p>
          <a:p>
            <a:r>
              <a:rPr lang="en-US" altLang="zh-TW" sz="1200" dirty="0"/>
              <a:t>"</a:t>
            </a:r>
            <a:r>
              <a:rPr lang="en-US" altLang="zh-TW" sz="1200" dirty="0" err="1"/>
              <a:t>image_path":null</a:t>
            </a:r>
            <a:r>
              <a:rPr lang="en-US" altLang="zh-TW" sz="1200" dirty="0"/>
              <a:t>,</a:t>
            </a:r>
            <a:endParaRPr lang="zh-TW" altLang="en-US" sz="1200" dirty="0"/>
          </a:p>
          <a:p>
            <a:r>
              <a:rPr lang="en-US" altLang="zh-TW" sz="1200" dirty="0"/>
              <a:t>"scope":"</a:t>
            </a:r>
            <a:r>
              <a:rPr lang="zh-TW" altLang="en-US" sz="1200" dirty="0"/>
              <a:t>國中</a:t>
            </a:r>
            <a:r>
              <a:rPr lang="en-US" altLang="zh-TW" sz="1200" dirty="0"/>
              <a:t>",</a:t>
            </a:r>
            <a:endParaRPr lang="zh-TW" altLang="en-US" sz="1200" dirty="0"/>
          </a:p>
          <a:p>
            <a:r>
              <a:rPr lang="en-US" altLang="zh-TW" sz="1200" dirty="0"/>
              <a:t>"grade":"7A",</a:t>
            </a:r>
            <a:endParaRPr lang="zh-TW" altLang="en-US" sz="1200" dirty="0"/>
          </a:p>
          <a:p>
            <a:r>
              <a:rPr lang="en-US" altLang="zh-TW" sz="1200" dirty="0"/>
              <a:t>"subject":"</a:t>
            </a:r>
            <a:r>
              <a:rPr lang="zh-TW" altLang="en-US" sz="1200" dirty="0"/>
              <a:t>公民</a:t>
            </a:r>
            <a:r>
              <a:rPr lang="en-US" altLang="zh-TW" sz="1200" dirty="0"/>
              <a:t>",</a:t>
            </a:r>
            <a:endParaRPr lang="zh-TW" altLang="en-US" sz="1200" dirty="0"/>
          </a:p>
          <a:p>
            <a:r>
              <a:rPr lang="en-US" altLang="zh-TW" sz="1200" dirty="0"/>
              <a:t>"semester":"113</a:t>
            </a:r>
            <a:r>
              <a:rPr lang="zh-TW" altLang="en-US" sz="1200" dirty="0"/>
              <a:t>上</a:t>
            </a:r>
            <a:r>
              <a:rPr lang="en-US" altLang="zh-TW" sz="1200" dirty="0"/>
              <a:t>",</a:t>
            </a:r>
            <a:endParaRPr lang="zh-TW" altLang="en-US" sz="1200" dirty="0"/>
          </a:p>
          <a:p>
            <a:r>
              <a:rPr lang="en-US" altLang="zh-TW" sz="1200" dirty="0"/>
              <a:t>"publisher":"</a:t>
            </a:r>
            <a:r>
              <a:rPr lang="zh-TW" altLang="en-US" sz="1200" dirty="0"/>
              <a:t>南一</a:t>
            </a:r>
            <a:r>
              <a:rPr lang="en-US" altLang="zh-TW" sz="1200" dirty="0"/>
              <a:t>",</a:t>
            </a:r>
            <a:endParaRPr lang="zh-TW" altLang="en-US" sz="1200" dirty="0"/>
          </a:p>
          <a:p>
            <a:r>
              <a:rPr lang="en-US" altLang="zh-TW" sz="1200" dirty="0"/>
              <a:t>"chapter":"</a:t>
            </a:r>
            <a:r>
              <a:rPr lang="zh-TW" altLang="en-US" sz="1200" dirty="0"/>
              <a:t>單元</a:t>
            </a:r>
            <a:r>
              <a:rPr lang="en-US" altLang="zh-TW" sz="1200" dirty="0"/>
              <a:t>1</a:t>
            </a:r>
            <a:r>
              <a:rPr lang="zh-TW" altLang="en-US" sz="1200" dirty="0"/>
              <a:t>　人性尊嚴與人權保障</a:t>
            </a:r>
            <a:r>
              <a:rPr lang="en-US" altLang="zh-TW" sz="1200" dirty="0"/>
              <a:t>",</a:t>
            </a:r>
            <a:endParaRPr lang="zh-TW" altLang="en-US" sz="1200" dirty="0"/>
          </a:p>
          <a:p>
            <a:r>
              <a:rPr lang="en-US" altLang="zh-TW" sz="1200" dirty="0"/>
              <a:t>"</a:t>
            </a:r>
            <a:r>
              <a:rPr lang="en-US" altLang="zh-TW" sz="1200" dirty="0" err="1"/>
              <a:t>answer":"A</a:t>
            </a:r>
            <a:r>
              <a:rPr lang="en-US" altLang="zh-TW" sz="1200" dirty="0"/>
              <a:t>"}</a:t>
            </a:r>
            <a:endParaRPr lang="zh-TW" altLang="en-US" sz="1200" dirty="0"/>
          </a:p>
        </p:txBody>
      </p:sp>
    </p:spTree>
    <p:extLst>
      <p:ext uri="{BB962C8B-B14F-4D97-AF65-F5344CB8AC3E}">
        <p14:creationId xmlns:p14="http://schemas.microsoft.com/office/powerpoint/2010/main" val="1614928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1301</Words>
  <Application>Microsoft Office PowerPoint</Application>
  <PresentationFormat>如螢幕大小 (4:3)</PresentationFormat>
  <Paragraphs>162</Paragraphs>
  <Slides>11</Slides>
  <Notes>2</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11</vt:i4>
      </vt:variant>
    </vt:vector>
  </HeadingPairs>
  <TitlesOfParts>
    <vt:vector size="14" baseType="lpstr">
      <vt:lpstr>Arial</vt:lpstr>
      <vt:lpstr>Calibri</vt:lpstr>
      <vt:lpstr>Office Theme</vt:lpstr>
      <vt:lpstr>PowerPoint 簡報</vt:lpstr>
      <vt:lpstr>PowerPoint 簡報</vt:lpstr>
      <vt:lpstr>題庫格式化工作流程圖</vt:lpstr>
      <vt:lpstr>MinerU以及圖例格式化</vt:lpstr>
      <vt:lpstr>MinerU 工作流程圖</vt:lpstr>
      <vt:lpstr>輸出結果(題目有圖例)</vt:lpstr>
      <vt:lpstr>輸出結果(LaTex)</vt:lpstr>
      <vt:lpstr>輸出結果(直式)</vt:lpstr>
      <vt:lpstr>PowerPoint 簡報</vt:lpstr>
      <vt:lpstr>PowerPoint 簡報</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寬 徐</cp:lastModifiedBy>
  <cp:revision>12</cp:revision>
  <dcterms:created xsi:type="dcterms:W3CDTF">2013-01-27T09:14:16Z</dcterms:created>
  <dcterms:modified xsi:type="dcterms:W3CDTF">2025-08-28T03:34:07Z</dcterms:modified>
  <cp:category/>
</cp:coreProperties>
</file>